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3" r:id="rId1"/>
  </p:sldMasterIdLst>
  <p:sldIdLst>
    <p:sldId id="256" r:id="rId2"/>
    <p:sldId id="257" r:id="rId3"/>
    <p:sldId id="258" r:id="rId4"/>
    <p:sldId id="260" r:id="rId5"/>
    <p:sldId id="261" r:id="rId6"/>
    <p:sldId id="276" r:id="rId7"/>
    <p:sldId id="268" r:id="rId8"/>
    <p:sldId id="262" r:id="rId9"/>
    <p:sldId id="267" r:id="rId10"/>
    <p:sldId id="264" r:id="rId11"/>
    <p:sldId id="265" r:id="rId12"/>
    <p:sldId id="266" r:id="rId13"/>
    <p:sldId id="269" r:id="rId14"/>
    <p:sldId id="263" r:id="rId15"/>
    <p:sldId id="270" r:id="rId16"/>
    <p:sldId id="272" r:id="rId17"/>
    <p:sldId id="273" r:id="rId18"/>
    <p:sldId id="274" r:id="rId19"/>
    <p:sldId id="275" r:id="rId20"/>
    <p:sldId id="271"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694"/>
  </p:normalViewPr>
  <p:slideViewPr>
    <p:cSldViewPr snapToGrid="0" snapToObjects="1">
      <p:cViewPr varScale="1">
        <p:scale>
          <a:sx n="121" d="100"/>
          <a:sy n="121" d="100"/>
        </p:scale>
        <p:origin x="744"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diagrams/_rels/data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4" Type="http://schemas.openxmlformats.org/officeDocument/2006/relationships/image" Target="../media/image7.svg"/></Relationships>
</file>

<file path=ppt/diagrams/_rels/drawing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4" Type="http://schemas.openxmlformats.org/officeDocument/2006/relationships/image" Target="../media/image7.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E75F56F-1280-4A83-B44F-48F83284C6C2}"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322DBA9D-21E7-4875-8865-5AF9E3A00111}">
      <dgm:prSet/>
      <dgm:spPr/>
      <dgm:t>
        <a:bodyPr/>
        <a:lstStyle/>
        <a:p>
          <a:pPr>
            <a:lnSpc>
              <a:spcPct val="100000"/>
            </a:lnSpc>
          </a:pPr>
          <a:r>
            <a:rPr lang="en-US"/>
            <a:t>Explatory Data Analysis</a:t>
          </a:r>
        </a:p>
      </dgm:t>
    </dgm:pt>
    <dgm:pt modelId="{30513868-F7AC-411D-A632-0846C6A9FF78}" type="parTrans" cxnId="{9D8AE634-5B31-4E90-AC8A-63B601A00DA2}">
      <dgm:prSet/>
      <dgm:spPr/>
      <dgm:t>
        <a:bodyPr/>
        <a:lstStyle/>
        <a:p>
          <a:endParaRPr lang="en-US"/>
        </a:p>
      </dgm:t>
    </dgm:pt>
    <dgm:pt modelId="{92F69514-121E-48AD-9C2F-5D1CB2C00D48}" type="sibTrans" cxnId="{9D8AE634-5B31-4E90-AC8A-63B601A00DA2}">
      <dgm:prSet/>
      <dgm:spPr/>
      <dgm:t>
        <a:bodyPr/>
        <a:lstStyle/>
        <a:p>
          <a:endParaRPr lang="en-US"/>
        </a:p>
      </dgm:t>
    </dgm:pt>
    <dgm:pt modelId="{C35D2640-D970-48D2-8203-0FF3F69B8D3E}">
      <dgm:prSet/>
      <dgm:spPr/>
      <dgm:t>
        <a:bodyPr/>
        <a:lstStyle/>
        <a:p>
          <a:pPr>
            <a:lnSpc>
              <a:spcPct val="100000"/>
            </a:lnSpc>
          </a:pPr>
          <a:r>
            <a:rPr lang="en-US"/>
            <a:t>Folium Choropleth maps for each feature</a:t>
          </a:r>
        </a:p>
      </dgm:t>
    </dgm:pt>
    <dgm:pt modelId="{EBECC88C-D284-4DFF-9503-EA911509D62F}" type="parTrans" cxnId="{0274C5CB-0972-4E0E-9896-19571B336845}">
      <dgm:prSet/>
      <dgm:spPr/>
      <dgm:t>
        <a:bodyPr/>
        <a:lstStyle/>
        <a:p>
          <a:endParaRPr lang="en-US"/>
        </a:p>
      </dgm:t>
    </dgm:pt>
    <dgm:pt modelId="{FD6DE3C3-53BC-4672-BF93-0EC66BB736C6}" type="sibTrans" cxnId="{0274C5CB-0972-4E0E-9896-19571B336845}">
      <dgm:prSet/>
      <dgm:spPr/>
      <dgm:t>
        <a:bodyPr/>
        <a:lstStyle/>
        <a:p>
          <a:endParaRPr lang="en-US"/>
        </a:p>
      </dgm:t>
    </dgm:pt>
    <dgm:pt modelId="{753024A5-ABF9-4959-BA1A-42C485BDED62}">
      <dgm:prSet/>
      <dgm:spPr/>
      <dgm:t>
        <a:bodyPr/>
        <a:lstStyle/>
        <a:p>
          <a:pPr>
            <a:lnSpc>
              <a:spcPct val="100000"/>
            </a:lnSpc>
          </a:pPr>
          <a:r>
            <a:rPr lang="en-US"/>
            <a:t>Histograms</a:t>
          </a:r>
        </a:p>
      </dgm:t>
    </dgm:pt>
    <dgm:pt modelId="{3E9890AC-A6C2-4287-BB1E-E31AF1B09069}" type="parTrans" cxnId="{3015E6B9-F971-4160-BEB4-1C4C087BA6CE}">
      <dgm:prSet/>
      <dgm:spPr/>
      <dgm:t>
        <a:bodyPr/>
        <a:lstStyle/>
        <a:p>
          <a:endParaRPr lang="en-US"/>
        </a:p>
      </dgm:t>
    </dgm:pt>
    <dgm:pt modelId="{191DADB7-6202-41A7-812D-12D7A2CD99B2}" type="sibTrans" cxnId="{3015E6B9-F971-4160-BEB4-1C4C087BA6CE}">
      <dgm:prSet/>
      <dgm:spPr/>
      <dgm:t>
        <a:bodyPr/>
        <a:lstStyle/>
        <a:p>
          <a:endParaRPr lang="en-US"/>
        </a:p>
      </dgm:t>
    </dgm:pt>
    <dgm:pt modelId="{9233EE6F-7E87-4F8C-815D-50EA352396E8}">
      <dgm:prSet/>
      <dgm:spPr/>
      <dgm:t>
        <a:bodyPr/>
        <a:lstStyle/>
        <a:p>
          <a:pPr>
            <a:lnSpc>
              <a:spcPct val="100000"/>
            </a:lnSpc>
          </a:pPr>
          <a:r>
            <a:rPr lang="en-US"/>
            <a:t>Kmeans Clustering</a:t>
          </a:r>
        </a:p>
      </dgm:t>
    </dgm:pt>
    <dgm:pt modelId="{117336B2-6772-4A89-95ED-53E10E2E4940}" type="parTrans" cxnId="{865B67DD-E2F2-43FC-94A8-3F018702BBDC}">
      <dgm:prSet/>
      <dgm:spPr/>
      <dgm:t>
        <a:bodyPr/>
        <a:lstStyle/>
        <a:p>
          <a:endParaRPr lang="en-US"/>
        </a:p>
      </dgm:t>
    </dgm:pt>
    <dgm:pt modelId="{D9222A56-7C29-4DD4-8E3D-922F92453367}" type="sibTrans" cxnId="{865B67DD-E2F2-43FC-94A8-3F018702BBDC}">
      <dgm:prSet/>
      <dgm:spPr/>
      <dgm:t>
        <a:bodyPr/>
        <a:lstStyle/>
        <a:p>
          <a:endParaRPr lang="en-US"/>
        </a:p>
      </dgm:t>
    </dgm:pt>
    <dgm:pt modelId="{E851A6EA-471E-45AA-915C-29FE106BFF4D}" type="pres">
      <dgm:prSet presAssocID="{6E75F56F-1280-4A83-B44F-48F83284C6C2}" presName="root" presStyleCnt="0">
        <dgm:presLayoutVars>
          <dgm:dir/>
          <dgm:resizeHandles val="exact"/>
        </dgm:presLayoutVars>
      </dgm:prSet>
      <dgm:spPr/>
    </dgm:pt>
    <dgm:pt modelId="{6D5210EB-C582-4BE8-8D07-816C1A190E99}" type="pres">
      <dgm:prSet presAssocID="{322DBA9D-21E7-4875-8865-5AF9E3A00111}" presName="compNode" presStyleCnt="0"/>
      <dgm:spPr/>
    </dgm:pt>
    <dgm:pt modelId="{B6041130-158A-4BF7-9A9C-9B079C61BBFD}" type="pres">
      <dgm:prSet presAssocID="{322DBA9D-21E7-4875-8865-5AF9E3A00111}" presName="bgRect" presStyleLbl="bgShp" presStyleIdx="0" presStyleCnt="2"/>
      <dgm:spPr/>
    </dgm:pt>
    <dgm:pt modelId="{CCB24F95-C868-42A5-A1F2-D6E9863060DB}" type="pres">
      <dgm:prSet presAssocID="{322DBA9D-21E7-4875-8865-5AF9E3A00111}"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Bar chart"/>
        </a:ext>
      </dgm:extLst>
    </dgm:pt>
    <dgm:pt modelId="{ED650BE8-42EC-4A39-81E5-0B4ABD455F53}" type="pres">
      <dgm:prSet presAssocID="{322DBA9D-21E7-4875-8865-5AF9E3A00111}" presName="spaceRect" presStyleCnt="0"/>
      <dgm:spPr/>
    </dgm:pt>
    <dgm:pt modelId="{69472F44-39AA-4C45-A9CA-146E4291374E}" type="pres">
      <dgm:prSet presAssocID="{322DBA9D-21E7-4875-8865-5AF9E3A00111}" presName="parTx" presStyleLbl="revTx" presStyleIdx="0" presStyleCnt="3">
        <dgm:presLayoutVars>
          <dgm:chMax val="0"/>
          <dgm:chPref val="0"/>
        </dgm:presLayoutVars>
      </dgm:prSet>
      <dgm:spPr/>
    </dgm:pt>
    <dgm:pt modelId="{BD7452F2-5B84-4371-9480-9A096EC79EF7}" type="pres">
      <dgm:prSet presAssocID="{322DBA9D-21E7-4875-8865-5AF9E3A00111}" presName="desTx" presStyleLbl="revTx" presStyleIdx="1" presStyleCnt="3">
        <dgm:presLayoutVars/>
      </dgm:prSet>
      <dgm:spPr/>
    </dgm:pt>
    <dgm:pt modelId="{C2651209-BE4F-49AA-9DC7-93CAB3E69DD8}" type="pres">
      <dgm:prSet presAssocID="{92F69514-121E-48AD-9C2F-5D1CB2C00D48}" presName="sibTrans" presStyleCnt="0"/>
      <dgm:spPr/>
    </dgm:pt>
    <dgm:pt modelId="{AA2A9E2A-FB8E-40A6-90F0-C42532F7880A}" type="pres">
      <dgm:prSet presAssocID="{9233EE6F-7E87-4F8C-815D-50EA352396E8}" presName="compNode" presStyleCnt="0"/>
      <dgm:spPr/>
    </dgm:pt>
    <dgm:pt modelId="{6E6EA297-86E9-43E2-B16B-C441644B224D}" type="pres">
      <dgm:prSet presAssocID="{9233EE6F-7E87-4F8C-815D-50EA352396E8}" presName="bgRect" presStyleLbl="bgShp" presStyleIdx="1" presStyleCnt="2"/>
      <dgm:spPr/>
    </dgm:pt>
    <dgm:pt modelId="{E6C4736C-19BA-4CFD-A990-A65BBD4C206A}" type="pres">
      <dgm:prSet presAssocID="{9233EE6F-7E87-4F8C-815D-50EA352396E8}"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Checkmark"/>
        </a:ext>
      </dgm:extLst>
    </dgm:pt>
    <dgm:pt modelId="{A42A8B76-CA55-4983-92D4-89E44B0855C4}" type="pres">
      <dgm:prSet presAssocID="{9233EE6F-7E87-4F8C-815D-50EA352396E8}" presName="spaceRect" presStyleCnt="0"/>
      <dgm:spPr/>
    </dgm:pt>
    <dgm:pt modelId="{E91B71C9-E84D-4A5D-9C00-65A53785FCF5}" type="pres">
      <dgm:prSet presAssocID="{9233EE6F-7E87-4F8C-815D-50EA352396E8}" presName="parTx" presStyleLbl="revTx" presStyleIdx="2" presStyleCnt="3">
        <dgm:presLayoutVars>
          <dgm:chMax val="0"/>
          <dgm:chPref val="0"/>
        </dgm:presLayoutVars>
      </dgm:prSet>
      <dgm:spPr/>
    </dgm:pt>
  </dgm:ptLst>
  <dgm:cxnLst>
    <dgm:cxn modelId="{9D8AE634-5B31-4E90-AC8A-63B601A00DA2}" srcId="{6E75F56F-1280-4A83-B44F-48F83284C6C2}" destId="{322DBA9D-21E7-4875-8865-5AF9E3A00111}" srcOrd="0" destOrd="0" parTransId="{30513868-F7AC-411D-A632-0846C6A9FF78}" sibTransId="{92F69514-121E-48AD-9C2F-5D1CB2C00D48}"/>
    <dgm:cxn modelId="{8F648E5B-E5F4-4F7E-AB08-AFC910A2214C}" type="presOf" srcId="{C35D2640-D970-48D2-8203-0FF3F69B8D3E}" destId="{BD7452F2-5B84-4371-9480-9A096EC79EF7}" srcOrd="0" destOrd="0" presId="urn:microsoft.com/office/officeart/2018/2/layout/IconVerticalSolidList"/>
    <dgm:cxn modelId="{4683BB5B-F913-44B3-9844-32EFACC631F9}" type="presOf" srcId="{6E75F56F-1280-4A83-B44F-48F83284C6C2}" destId="{E851A6EA-471E-45AA-915C-29FE106BFF4D}" srcOrd="0" destOrd="0" presId="urn:microsoft.com/office/officeart/2018/2/layout/IconVerticalSolidList"/>
    <dgm:cxn modelId="{5A985866-B11F-4148-A1A3-461F9BB34BAC}" type="presOf" srcId="{9233EE6F-7E87-4F8C-815D-50EA352396E8}" destId="{E91B71C9-E84D-4A5D-9C00-65A53785FCF5}" srcOrd="0" destOrd="0" presId="urn:microsoft.com/office/officeart/2018/2/layout/IconVerticalSolidList"/>
    <dgm:cxn modelId="{4F80FA9D-8FDE-40CA-8ADB-9EB1A1A08228}" type="presOf" srcId="{322DBA9D-21E7-4875-8865-5AF9E3A00111}" destId="{69472F44-39AA-4C45-A9CA-146E4291374E}" srcOrd="0" destOrd="0" presId="urn:microsoft.com/office/officeart/2018/2/layout/IconVerticalSolidList"/>
    <dgm:cxn modelId="{3015E6B9-F971-4160-BEB4-1C4C087BA6CE}" srcId="{322DBA9D-21E7-4875-8865-5AF9E3A00111}" destId="{753024A5-ABF9-4959-BA1A-42C485BDED62}" srcOrd="1" destOrd="0" parTransId="{3E9890AC-A6C2-4287-BB1E-E31AF1B09069}" sibTransId="{191DADB7-6202-41A7-812D-12D7A2CD99B2}"/>
    <dgm:cxn modelId="{0274C5CB-0972-4E0E-9896-19571B336845}" srcId="{322DBA9D-21E7-4875-8865-5AF9E3A00111}" destId="{C35D2640-D970-48D2-8203-0FF3F69B8D3E}" srcOrd="0" destOrd="0" parTransId="{EBECC88C-D284-4DFF-9503-EA911509D62F}" sibTransId="{FD6DE3C3-53BC-4672-BF93-0EC66BB736C6}"/>
    <dgm:cxn modelId="{865B67DD-E2F2-43FC-94A8-3F018702BBDC}" srcId="{6E75F56F-1280-4A83-B44F-48F83284C6C2}" destId="{9233EE6F-7E87-4F8C-815D-50EA352396E8}" srcOrd="1" destOrd="0" parTransId="{117336B2-6772-4A89-95ED-53E10E2E4940}" sibTransId="{D9222A56-7C29-4DD4-8E3D-922F92453367}"/>
    <dgm:cxn modelId="{CCC0ADE0-E1F0-4DAB-825B-06A3E4CC72A7}" type="presOf" srcId="{753024A5-ABF9-4959-BA1A-42C485BDED62}" destId="{BD7452F2-5B84-4371-9480-9A096EC79EF7}" srcOrd="0" destOrd="1" presId="urn:microsoft.com/office/officeart/2018/2/layout/IconVerticalSolidList"/>
    <dgm:cxn modelId="{FB7AA4A2-A9BE-40D2-80F9-5C2749423CFC}" type="presParOf" srcId="{E851A6EA-471E-45AA-915C-29FE106BFF4D}" destId="{6D5210EB-C582-4BE8-8D07-816C1A190E99}" srcOrd="0" destOrd="0" presId="urn:microsoft.com/office/officeart/2018/2/layout/IconVerticalSolidList"/>
    <dgm:cxn modelId="{C9ECDFD4-97E1-4655-8536-6EF9264838EE}" type="presParOf" srcId="{6D5210EB-C582-4BE8-8D07-816C1A190E99}" destId="{B6041130-158A-4BF7-9A9C-9B079C61BBFD}" srcOrd="0" destOrd="0" presId="urn:microsoft.com/office/officeart/2018/2/layout/IconVerticalSolidList"/>
    <dgm:cxn modelId="{1906977C-5E13-4399-B1E8-EF2FC51563CF}" type="presParOf" srcId="{6D5210EB-C582-4BE8-8D07-816C1A190E99}" destId="{CCB24F95-C868-42A5-A1F2-D6E9863060DB}" srcOrd="1" destOrd="0" presId="urn:microsoft.com/office/officeart/2018/2/layout/IconVerticalSolidList"/>
    <dgm:cxn modelId="{1A3B94FA-392E-4496-9F41-185E90AC060A}" type="presParOf" srcId="{6D5210EB-C582-4BE8-8D07-816C1A190E99}" destId="{ED650BE8-42EC-4A39-81E5-0B4ABD455F53}" srcOrd="2" destOrd="0" presId="urn:microsoft.com/office/officeart/2018/2/layout/IconVerticalSolidList"/>
    <dgm:cxn modelId="{009DF0FE-6C5A-4DF0-AD1D-0153FED4EF8A}" type="presParOf" srcId="{6D5210EB-C582-4BE8-8D07-816C1A190E99}" destId="{69472F44-39AA-4C45-A9CA-146E4291374E}" srcOrd="3" destOrd="0" presId="urn:microsoft.com/office/officeart/2018/2/layout/IconVerticalSolidList"/>
    <dgm:cxn modelId="{D2590903-EBED-4288-8653-465534440C76}" type="presParOf" srcId="{6D5210EB-C582-4BE8-8D07-816C1A190E99}" destId="{BD7452F2-5B84-4371-9480-9A096EC79EF7}" srcOrd="4" destOrd="0" presId="urn:microsoft.com/office/officeart/2018/2/layout/IconVerticalSolidList"/>
    <dgm:cxn modelId="{9FD7391E-05AF-474A-98C2-AA1C0C2B5790}" type="presParOf" srcId="{E851A6EA-471E-45AA-915C-29FE106BFF4D}" destId="{C2651209-BE4F-49AA-9DC7-93CAB3E69DD8}" srcOrd="1" destOrd="0" presId="urn:microsoft.com/office/officeart/2018/2/layout/IconVerticalSolidList"/>
    <dgm:cxn modelId="{153B3E89-8D4B-415D-8D75-37414B23082A}" type="presParOf" srcId="{E851A6EA-471E-45AA-915C-29FE106BFF4D}" destId="{AA2A9E2A-FB8E-40A6-90F0-C42532F7880A}" srcOrd="2" destOrd="0" presId="urn:microsoft.com/office/officeart/2018/2/layout/IconVerticalSolidList"/>
    <dgm:cxn modelId="{386ABB6B-9C08-476F-9E86-D0AC89363848}" type="presParOf" srcId="{AA2A9E2A-FB8E-40A6-90F0-C42532F7880A}" destId="{6E6EA297-86E9-43E2-B16B-C441644B224D}" srcOrd="0" destOrd="0" presId="urn:microsoft.com/office/officeart/2018/2/layout/IconVerticalSolidList"/>
    <dgm:cxn modelId="{1006D279-50EB-4CA5-9F5A-70D16D9B3C07}" type="presParOf" srcId="{AA2A9E2A-FB8E-40A6-90F0-C42532F7880A}" destId="{E6C4736C-19BA-4CFD-A990-A65BBD4C206A}" srcOrd="1" destOrd="0" presId="urn:microsoft.com/office/officeart/2018/2/layout/IconVerticalSolidList"/>
    <dgm:cxn modelId="{11CBDE90-1ED3-442B-8733-9F6067066D6C}" type="presParOf" srcId="{AA2A9E2A-FB8E-40A6-90F0-C42532F7880A}" destId="{A42A8B76-CA55-4983-92D4-89E44B0855C4}" srcOrd="2" destOrd="0" presId="urn:microsoft.com/office/officeart/2018/2/layout/IconVerticalSolidList"/>
    <dgm:cxn modelId="{D5AC7BC9-8552-4CDF-B599-DBF27759B0DA}" type="presParOf" srcId="{AA2A9E2A-FB8E-40A6-90F0-C42532F7880A}" destId="{E91B71C9-E84D-4A5D-9C00-65A53785FCF5}"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6041130-158A-4BF7-9A9C-9B079C61BBFD}">
      <dsp:nvSpPr>
        <dsp:cNvPr id="0" name=""/>
        <dsp:cNvSpPr/>
      </dsp:nvSpPr>
      <dsp:spPr>
        <a:xfrm>
          <a:off x="0" y="636690"/>
          <a:ext cx="9486901" cy="117542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CB24F95-C868-42A5-A1F2-D6E9863060DB}">
      <dsp:nvSpPr>
        <dsp:cNvPr id="0" name=""/>
        <dsp:cNvSpPr/>
      </dsp:nvSpPr>
      <dsp:spPr>
        <a:xfrm>
          <a:off x="355567" y="901162"/>
          <a:ext cx="646486" cy="64648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9472F44-39AA-4C45-A9CA-146E4291374E}">
      <dsp:nvSpPr>
        <dsp:cNvPr id="0" name=""/>
        <dsp:cNvSpPr/>
      </dsp:nvSpPr>
      <dsp:spPr>
        <a:xfrm>
          <a:off x="1357620" y="636690"/>
          <a:ext cx="4269105" cy="11754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4400" tIns="124400" rIns="124400" bIns="124400" numCol="1" spcCol="1270" anchor="ctr" anchorCtr="0">
          <a:noAutofit/>
        </a:bodyPr>
        <a:lstStyle/>
        <a:p>
          <a:pPr marL="0" lvl="0" indent="0" algn="l" defTabSz="1111250">
            <a:lnSpc>
              <a:spcPct val="100000"/>
            </a:lnSpc>
            <a:spcBef>
              <a:spcPct val="0"/>
            </a:spcBef>
            <a:spcAft>
              <a:spcPct val="35000"/>
            </a:spcAft>
            <a:buNone/>
          </a:pPr>
          <a:r>
            <a:rPr lang="en-US" sz="2500" kern="1200"/>
            <a:t>Explatory Data Analysis</a:t>
          </a:r>
        </a:p>
      </dsp:txBody>
      <dsp:txXfrm>
        <a:off x="1357620" y="636690"/>
        <a:ext cx="4269105" cy="1175429"/>
      </dsp:txXfrm>
    </dsp:sp>
    <dsp:sp modelId="{BD7452F2-5B84-4371-9480-9A096EC79EF7}">
      <dsp:nvSpPr>
        <dsp:cNvPr id="0" name=""/>
        <dsp:cNvSpPr/>
      </dsp:nvSpPr>
      <dsp:spPr>
        <a:xfrm>
          <a:off x="5626726" y="636690"/>
          <a:ext cx="3860174" cy="11754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4400" tIns="124400" rIns="124400" bIns="124400" numCol="1" spcCol="1270" anchor="ctr" anchorCtr="0">
          <a:noAutofit/>
        </a:bodyPr>
        <a:lstStyle/>
        <a:p>
          <a:pPr marL="0" lvl="0" indent="0" algn="l" defTabSz="800100">
            <a:lnSpc>
              <a:spcPct val="100000"/>
            </a:lnSpc>
            <a:spcBef>
              <a:spcPct val="0"/>
            </a:spcBef>
            <a:spcAft>
              <a:spcPct val="35000"/>
            </a:spcAft>
            <a:buNone/>
          </a:pPr>
          <a:r>
            <a:rPr lang="en-US" sz="1800" kern="1200"/>
            <a:t>Folium Choropleth maps for each feature</a:t>
          </a:r>
        </a:p>
        <a:p>
          <a:pPr marL="0" lvl="0" indent="0" algn="l" defTabSz="800100">
            <a:lnSpc>
              <a:spcPct val="100000"/>
            </a:lnSpc>
            <a:spcBef>
              <a:spcPct val="0"/>
            </a:spcBef>
            <a:spcAft>
              <a:spcPct val="35000"/>
            </a:spcAft>
            <a:buNone/>
          </a:pPr>
          <a:r>
            <a:rPr lang="en-US" sz="1800" kern="1200"/>
            <a:t>Histograms</a:t>
          </a:r>
        </a:p>
      </dsp:txBody>
      <dsp:txXfrm>
        <a:off x="5626726" y="636690"/>
        <a:ext cx="3860174" cy="1175429"/>
      </dsp:txXfrm>
    </dsp:sp>
    <dsp:sp modelId="{6E6EA297-86E9-43E2-B16B-C441644B224D}">
      <dsp:nvSpPr>
        <dsp:cNvPr id="0" name=""/>
        <dsp:cNvSpPr/>
      </dsp:nvSpPr>
      <dsp:spPr>
        <a:xfrm>
          <a:off x="0" y="2105977"/>
          <a:ext cx="9486901" cy="117542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6C4736C-19BA-4CFD-A990-A65BBD4C206A}">
      <dsp:nvSpPr>
        <dsp:cNvPr id="0" name=""/>
        <dsp:cNvSpPr/>
      </dsp:nvSpPr>
      <dsp:spPr>
        <a:xfrm>
          <a:off x="355567" y="2370449"/>
          <a:ext cx="646486" cy="64648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91B71C9-E84D-4A5D-9C00-65A53785FCF5}">
      <dsp:nvSpPr>
        <dsp:cNvPr id="0" name=""/>
        <dsp:cNvSpPr/>
      </dsp:nvSpPr>
      <dsp:spPr>
        <a:xfrm>
          <a:off x="1357620" y="2105977"/>
          <a:ext cx="8129280" cy="11754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4400" tIns="124400" rIns="124400" bIns="124400" numCol="1" spcCol="1270" anchor="ctr" anchorCtr="0">
          <a:noAutofit/>
        </a:bodyPr>
        <a:lstStyle/>
        <a:p>
          <a:pPr marL="0" lvl="0" indent="0" algn="l" defTabSz="1111250">
            <a:lnSpc>
              <a:spcPct val="100000"/>
            </a:lnSpc>
            <a:spcBef>
              <a:spcPct val="0"/>
            </a:spcBef>
            <a:spcAft>
              <a:spcPct val="35000"/>
            </a:spcAft>
            <a:buNone/>
          </a:pPr>
          <a:r>
            <a:rPr lang="en-US" sz="2500" kern="1200"/>
            <a:t>Kmeans Clustering</a:t>
          </a:r>
        </a:p>
      </dsp:txBody>
      <dsp:txXfrm>
        <a:off x="1357620" y="2105977"/>
        <a:ext cx="8129280" cy="1175429"/>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A57C3F-0FB2-4B2E-BA6A-FEEEFF1AF7E3}"/>
              </a:ext>
            </a:extLst>
          </p:cNvPr>
          <p:cNvSpPr>
            <a:spLocks noGrp="1"/>
          </p:cNvSpPr>
          <p:nvPr>
            <p:ph type="ctrTitle"/>
          </p:nvPr>
        </p:nvSpPr>
        <p:spPr>
          <a:xfrm>
            <a:off x="2057400" y="685801"/>
            <a:ext cx="8115300" cy="3046228"/>
          </a:xfrm>
        </p:spPr>
        <p:txBody>
          <a:bodyPr anchor="b">
            <a:normAutofit/>
          </a:bodyPr>
          <a:lstStyle>
            <a:lvl1pPr algn="ctr">
              <a:defRPr sz="3600" cap="all" spc="300" baseline="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08583AE9-1CC1-4572-A6E5-E97F80E47661}"/>
              </a:ext>
            </a:extLst>
          </p:cNvPr>
          <p:cNvSpPr>
            <a:spLocks noGrp="1"/>
          </p:cNvSpPr>
          <p:nvPr>
            <p:ph type="subTitle" idx="1"/>
          </p:nvPr>
        </p:nvSpPr>
        <p:spPr>
          <a:xfrm>
            <a:off x="2057400" y="4114800"/>
            <a:ext cx="8115300" cy="2057400"/>
          </a:xfrm>
        </p:spPr>
        <p:txBody>
          <a:bodyPr/>
          <a:lstStyle>
            <a:lvl1pPr marL="0" indent="0" algn="ctr">
              <a:buNone/>
              <a:defRPr sz="2400" i="1"/>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9C04DE7C-68AB-403D-B9D8-7398C292C6DA}"/>
              </a:ext>
            </a:extLst>
          </p:cNvPr>
          <p:cNvSpPr>
            <a:spLocks noGrp="1"/>
          </p:cNvSpPr>
          <p:nvPr>
            <p:ph type="dt" sz="half" idx="10"/>
          </p:nvPr>
        </p:nvSpPr>
        <p:spPr/>
        <p:txBody>
          <a:bodyPr/>
          <a:lstStyle/>
          <a:p>
            <a:fld id="{23FEA57E-7C1A-457B-A4CD-5DCEB057B502}" type="datetime1">
              <a:rPr lang="en-US" smtClean="0"/>
              <a:t>11/29/20</a:t>
            </a:fld>
            <a:endParaRPr lang="en-US" dirty="0"/>
          </a:p>
        </p:txBody>
      </p:sp>
      <p:sp>
        <p:nvSpPr>
          <p:cNvPr id="5" name="Footer Placeholder 4">
            <a:extLst>
              <a:ext uri="{FF2B5EF4-FFF2-40B4-BE49-F238E27FC236}">
                <a16:creationId xmlns:a16="http://schemas.microsoft.com/office/drawing/2014/main" id="{51003E50-6613-4D86-AA22-43B14E7279E9}"/>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03069AB5-A56D-471F-9236-EFA981E2EA03}"/>
              </a:ext>
            </a:extLst>
          </p:cNvPr>
          <p:cNvSpPr>
            <a:spLocks noGrp="1"/>
          </p:cNvSpPr>
          <p:nvPr>
            <p:ph type="sldNum" sz="quarter" idx="12"/>
          </p:nvPr>
        </p:nvSpPr>
        <p:spPr/>
        <p:txBody>
          <a:bodyPr/>
          <a:lstStyle/>
          <a:p>
            <a:fld id="{F8E28480-1C08-4458-AD97-0283E6FFD09D}" type="slidenum">
              <a:rPr lang="en-US" smtClean="0"/>
              <a:t>‹#›</a:t>
            </a:fld>
            <a:endParaRPr lang="en-US" dirty="0"/>
          </a:p>
        </p:txBody>
      </p:sp>
    </p:spTree>
    <p:extLst>
      <p:ext uri="{BB962C8B-B14F-4D97-AF65-F5344CB8AC3E}">
        <p14:creationId xmlns:p14="http://schemas.microsoft.com/office/powerpoint/2010/main" val="24853283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02744C-12E6-455B-B646-2EA92DE0E9A2}"/>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B7D71C4D-C062-4EEE-9A9A-31ADCC5C876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1944DC97-C26E-407A-9E29-68C52D547BDA}"/>
              </a:ext>
            </a:extLst>
          </p:cNvPr>
          <p:cNvSpPr>
            <a:spLocks noGrp="1"/>
          </p:cNvSpPr>
          <p:nvPr>
            <p:ph type="dt" sz="half" idx="10"/>
          </p:nvPr>
        </p:nvSpPr>
        <p:spPr/>
        <p:txBody>
          <a:bodyPr/>
          <a:lstStyle/>
          <a:p>
            <a:fld id="{11789749-A4CD-447F-8298-2B7988C91CEA}" type="datetime1">
              <a:rPr lang="en-US" smtClean="0"/>
              <a:t>11/29/20</a:t>
            </a:fld>
            <a:endParaRPr lang="en-US"/>
          </a:p>
        </p:txBody>
      </p:sp>
      <p:sp>
        <p:nvSpPr>
          <p:cNvPr id="5" name="Footer Placeholder 4">
            <a:extLst>
              <a:ext uri="{FF2B5EF4-FFF2-40B4-BE49-F238E27FC236}">
                <a16:creationId xmlns:a16="http://schemas.microsoft.com/office/drawing/2014/main" id="{E72E9353-B771-47FF-975E-72337414E0ED}"/>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1EA5A858-B8B2-4364-A7D0-B2E8FAE0ADD4}"/>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27605029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2A6BABE-D80C-4F54-A03C-E1F9EBCA832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9285191-EF5B-48BE-AB5D-B7BA4C3D093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FA387A-1231-4FE3-8574-D4331A3432D2}"/>
              </a:ext>
            </a:extLst>
          </p:cNvPr>
          <p:cNvSpPr>
            <a:spLocks noGrp="1"/>
          </p:cNvSpPr>
          <p:nvPr>
            <p:ph type="dt" sz="half" idx="10"/>
          </p:nvPr>
        </p:nvSpPr>
        <p:spPr/>
        <p:txBody>
          <a:bodyPr/>
          <a:lstStyle/>
          <a:p>
            <a:fld id="{BA0444D3-C0BA-4587-A56C-581AB9F841BE}" type="datetime1">
              <a:rPr lang="en-US" smtClean="0"/>
              <a:t>11/29/20</a:t>
            </a:fld>
            <a:endParaRPr lang="en-US"/>
          </a:p>
        </p:txBody>
      </p:sp>
      <p:sp>
        <p:nvSpPr>
          <p:cNvPr id="5" name="Footer Placeholder 4">
            <a:extLst>
              <a:ext uri="{FF2B5EF4-FFF2-40B4-BE49-F238E27FC236}">
                <a16:creationId xmlns:a16="http://schemas.microsoft.com/office/drawing/2014/main" id="{02F21559-4901-4AD3-ABE7-DF0235457312}"/>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D8F6C18E-B751-4E7B-9CD8-1BF44DAB80F4}"/>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30803837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49B412-EBAB-4569-B3D9-6B346BF837B2}"/>
              </a:ext>
            </a:extLst>
          </p:cNvPr>
          <p:cNvSpPr>
            <a:spLocks noGrp="1"/>
          </p:cNvSpPr>
          <p:nvPr>
            <p:ph type="title"/>
          </p:nvPr>
        </p:nvSpPr>
        <p:spPr>
          <a:xfrm>
            <a:off x="1371600" y="685800"/>
            <a:ext cx="9486900" cy="1371600"/>
          </a:xfrm>
        </p:spPr>
        <p:txBody>
          <a:bodyPr>
            <a:normAutofit/>
          </a:bodyPr>
          <a:lstStyle>
            <a:lvl1pPr algn="l">
              <a:defRPr sz="3200" cap="all" spc="300" baseline="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5E7C8AE-B0F4-404F-BCAD-A14C18E50D9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B8AA9CAD-DAFB-4DE3-9C41-7FD03EA8D8DD}"/>
              </a:ext>
            </a:extLst>
          </p:cNvPr>
          <p:cNvSpPr>
            <a:spLocks noGrp="1"/>
          </p:cNvSpPr>
          <p:nvPr>
            <p:ph type="dt" sz="half" idx="10"/>
          </p:nvPr>
        </p:nvSpPr>
        <p:spPr/>
        <p:txBody>
          <a:bodyPr/>
          <a:lstStyle/>
          <a:p>
            <a:fld id="{201AF2CE-4F37-411C-A3EE-BBBE223265BF}" type="datetime1">
              <a:rPr lang="en-US" smtClean="0"/>
              <a:t>11/29/20</a:t>
            </a:fld>
            <a:endParaRPr lang="en-US"/>
          </a:p>
        </p:txBody>
      </p:sp>
      <p:sp>
        <p:nvSpPr>
          <p:cNvPr id="5" name="Footer Placeholder 4">
            <a:extLst>
              <a:ext uri="{FF2B5EF4-FFF2-40B4-BE49-F238E27FC236}">
                <a16:creationId xmlns:a16="http://schemas.microsoft.com/office/drawing/2014/main" id="{8FCE3137-8136-46C5-AC2F-49E5F55E4C73}"/>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AF1AB6EF-A0B1-4706-AE44-253A6B182D48}"/>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31188769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02F68-BF19-468D-B422-54B6D189FA58}"/>
              </a:ext>
            </a:extLst>
          </p:cNvPr>
          <p:cNvSpPr>
            <a:spLocks noGrp="1"/>
          </p:cNvSpPr>
          <p:nvPr>
            <p:ph type="title"/>
          </p:nvPr>
        </p:nvSpPr>
        <p:spPr>
          <a:xfrm>
            <a:off x="831850" y="1709738"/>
            <a:ext cx="10515600" cy="2774071"/>
          </a:xfrm>
        </p:spPr>
        <p:txBody>
          <a:bodyPr anchor="b">
            <a:normAutofit/>
          </a:bodyPr>
          <a:lstStyle>
            <a:lvl1pPr algn="ct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BCBF7D7-84D4-4A39-B44E-9B029EEB1FE8}"/>
              </a:ext>
            </a:extLst>
          </p:cNvPr>
          <p:cNvSpPr>
            <a:spLocks noGrp="1"/>
          </p:cNvSpPr>
          <p:nvPr>
            <p:ph type="body" idx="1"/>
          </p:nvPr>
        </p:nvSpPr>
        <p:spPr>
          <a:xfrm>
            <a:off x="831850" y="4641624"/>
            <a:ext cx="10515600" cy="1448026"/>
          </a:xfrm>
        </p:spPr>
        <p:txBody>
          <a:bodyPr/>
          <a:lstStyle>
            <a:lvl1pPr marL="0" indent="0" algn="ctr">
              <a:buNone/>
              <a:defRPr sz="2400" i="1">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9E29709-D243-41E8-89FA-62FA7AEB52E1}"/>
              </a:ext>
            </a:extLst>
          </p:cNvPr>
          <p:cNvSpPr>
            <a:spLocks noGrp="1"/>
          </p:cNvSpPr>
          <p:nvPr>
            <p:ph type="dt" sz="half" idx="10"/>
          </p:nvPr>
        </p:nvSpPr>
        <p:spPr/>
        <p:txBody>
          <a:bodyPr/>
          <a:lstStyle/>
          <a:p>
            <a:fld id="{C96083D4-708C-4BB5-B4FD-30CE9FA12FD5}" type="datetime1">
              <a:rPr lang="en-US" smtClean="0"/>
              <a:t>11/29/20</a:t>
            </a:fld>
            <a:endParaRPr lang="en-US"/>
          </a:p>
        </p:txBody>
      </p:sp>
      <p:sp>
        <p:nvSpPr>
          <p:cNvPr id="5" name="Footer Placeholder 4">
            <a:extLst>
              <a:ext uri="{FF2B5EF4-FFF2-40B4-BE49-F238E27FC236}">
                <a16:creationId xmlns:a16="http://schemas.microsoft.com/office/drawing/2014/main" id="{5AAB99C0-DC2A-4133-A10D-D43A1E05BB1A}"/>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98122EFD-A17E-47F5-8AC9-EFD6D813DBE7}"/>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34281945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1C668D-BFBE-4765-A294-8303931B57C9}"/>
              </a:ext>
            </a:extLst>
          </p:cNvPr>
          <p:cNvSpPr>
            <a:spLocks noGrp="1"/>
          </p:cNvSpPr>
          <p:nvPr>
            <p:ph type="title"/>
          </p:nvPr>
        </p:nvSpPr>
        <p:spPr>
          <a:xfrm>
            <a:off x="1346071" y="566278"/>
            <a:ext cx="9512429" cy="965458"/>
          </a:xfrm>
        </p:spPr>
        <p:txBody>
          <a:bodyPr/>
          <a:lstStyle>
            <a:lvl1pPr algn="ctr">
              <a:defRPr cap="all" spc="300" baseline="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1B3C212-F55F-4D0D-BFA7-F00A33CAA196}"/>
              </a:ext>
            </a:extLst>
          </p:cNvPr>
          <p:cNvSpPr>
            <a:spLocks noGrp="1"/>
          </p:cNvSpPr>
          <p:nvPr>
            <p:ph sz="half" idx="1"/>
          </p:nvPr>
        </p:nvSpPr>
        <p:spPr>
          <a:xfrm>
            <a:off x="909758" y="2057400"/>
            <a:ext cx="5031521" cy="4119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7154BDD7-2575-4E82-887D-DCAF9EB15924}"/>
              </a:ext>
            </a:extLst>
          </p:cNvPr>
          <p:cNvSpPr>
            <a:spLocks noGrp="1"/>
          </p:cNvSpPr>
          <p:nvPr>
            <p:ph sz="half" idx="2"/>
          </p:nvPr>
        </p:nvSpPr>
        <p:spPr>
          <a:xfrm>
            <a:off x="6265408" y="2057401"/>
            <a:ext cx="5016834" cy="41195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89CAECC8-3C3A-4A5D-AB7A-1F99E5023D3F}"/>
              </a:ext>
            </a:extLst>
          </p:cNvPr>
          <p:cNvSpPr>
            <a:spLocks noGrp="1"/>
          </p:cNvSpPr>
          <p:nvPr>
            <p:ph type="dt" sz="half" idx="10"/>
          </p:nvPr>
        </p:nvSpPr>
        <p:spPr/>
        <p:txBody>
          <a:bodyPr/>
          <a:lstStyle/>
          <a:p>
            <a:fld id="{D0D239B2-65BC-4C2A-A62B-3EABFE9590E4}" type="datetime1">
              <a:rPr lang="en-US" smtClean="0"/>
              <a:t>11/29/20</a:t>
            </a:fld>
            <a:endParaRPr lang="en-US"/>
          </a:p>
        </p:txBody>
      </p:sp>
      <p:sp>
        <p:nvSpPr>
          <p:cNvPr id="6" name="Footer Placeholder 5">
            <a:extLst>
              <a:ext uri="{FF2B5EF4-FFF2-40B4-BE49-F238E27FC236}">
                <a16:creationId xmlns:a16="http://schemas.microsoft.com/office/drawing/2014/main" id="{4447609B-ACA4-4323-9340-C7DB166D7A50}"/>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77409EA3-C5C7-4AC6-956A-DB9A3B4F3142}"/>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35876717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0CDE0-7431-4F05-AA47-F10EB46C9608}"/>
              </a:ext>
            </a:extLst>
          </p:cNvPr>
          <p:cNvSpPr>
            <a:spLocks noGrp="1"/>
          </p:cNvSpPr>
          <p:nvPr>
            <p:ph type="title"/>
          </p:nvPr>
        </p:nvSpPr>
        <p:spPr>
          <a:xfrm>
            <a:off x="839788" y="365126"/>
            <a:ext cx="10276552" cy="1149350"/>
          </a:xfrm>
        </p:spPr>
        <p:txBody>
          <a:bodyPr>
            <a:normAutofit/>
          </a:bodyPr>
          <a:lstStyle>
            <a:lvl1pPr algn="ctr">
              <a:defRPr sz="3200" cap="all" spc="300" baseline="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06D9FFA7-D3EA-4CB8-A471-94235AD62592}"/>
              </a:ext>
            </a:extLst>
          </p:cNvPr>
          <p:cNvSpPr>
            <a:spLocks noGrp="1"/>
          </p:cNvSpPr>
          <p:nvPr>
            <p:ph type="body" idx="1"/>
          </p:nvPr>
        </p:nvSpPr>
        <p:spPr>
          <a:xfrm>
            <a:off x="839788" y="1681163"/>
            <a:ext cx="5157787" cy="823912"/>
          </a:xfrm>
        </p:spPr>
        <p:txBody>
          <a:bodyPr anchor="b"/>
          <a:lstStyle>
            <a:lvl1pPr marL="0" indent="0">
              <a:buNone/>
              <a:defRPr sz="2400" b="1" i="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05360D2-88E8-43C8-92D1-67AB23BBE26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5C768F6-20A1-47A1-90FE-903135EEFD5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D555EC1-268F-4324-A003-3608AA0D847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C55C8E4-FCB8-4E06-9C43-0ACD949A73D4}"/>
              </a:ext>
            </a:extLst>
          </p:cNvPr>
          <p:cNvSpPr>
            <a:spLocks noGrp="1"/>
          </p:cNvSpPr>
          <p:nvPr>
            <p:ph type="dt" sz="half" idx="10"/>
          </p:nvPr>
        </p:nvSpPr>
        <p:spPr/>
        <p:txBody>
          <a:bodyPr/>
          <a:lstStyle/>
          <a:p>
            <a:fld id="{85E05F5A-E4A3-476F-A89E-C2B73F2431E4}" type="datetime1">
              <a:rPr lang="en-US" smtClean="0"/>
              <a:t>11/29/20</a:t>
            </a:fld>
            <a:endParaRPr lang="en-US"/>
          </a:p>
        </p:txBody>
      </p:sp>
      <p:sp>
        <p:nvSpPr>
          <p:cNvPr id="8" name="Footer Placeholder 7">
            <a:extLst>
              <a:ext uri="{FF2B5EF4-FFF2-40B4-BE49-F238E27FC236}">
                <a16:creationId xmlns:a16="http://schemas.microsoft.com/office/drawing/2014/main" id="{8B01C005-C973-4D82-942A-334F1D431A04}"/>
              </a:ext>
            </a:extLst>
          </p:cNvPr>
          <p:cNvSpPr>
            <a:spLocks noGrp="1"/>
          </p:cNvSpPr>
          <p:nvPr>
            <p:ph type="ftr" sz="quarter" idx="11"/>
          </p:nvPr>
        </p:nvSpPr>
        <p:spPr/>
        <p:txBody>
          <a:bodyPr/>
          <a:lstStyle/>
          <a:p>
            <a:r>
              <a:rPr lang="en-US"/>
              <a:t>Sample Footer Text</a:t>
            </a:r>
          </a:p>
        </p:txBody>
      </p:sp>
      <p:sp>
        <p:nvSpPr>
          <p:cNvPr id="9" name="Slide Number Placeholder 8">
            <a:extLst>
              <a:ext uri="{FF2B5EF4-FFF2-40B4-BE49-F238E27FC236}">
                <a16:creationId xmlns:a16="http://schemas.microsoft.com/office/drawing/2014/main" id="{AAFB6186-6570-4DE8-8603-70B0A51DFE9C}"/>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38889027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A5ADD3-88C8-4B01-8CC6-808C0E416054}"/>
              </a:ext>
            </a:extLst>
          </p:cNvPr>
          <p:cNvSpPr>
            <a:spLocks noGrp="1"/>
          </p:cNvSpPr>
          <p:nvPr>
            <p:ph type="title"/>
          </p:nvPr>
        </p:nvSpPr>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02634E6A-1390-4101-B78E-7592313407D7}"/>
              </a:ext>
            </a:extLst>
          </p:cNvPr>
          <p:cNvSpPr>
            <a:spLocks noGrp="1"/>
          </p:cNvSpPr>
          <p:nvPr>
            <p:ph type="dt" sz="half" idx="10"/>
          </p:nvPr>
        </p:nvSpPr>
        <p:spPr/>
        <p:txBody>
          <a:bodyPr/>
          <a:lstStyle/>
          <a:p>
            <a:fld id="{E3761515-4A26-4F31-9F61-5A10B1FABBFC}" type="datetime1">
              <a:rPr lang="en-US" smtClean="0"/>
              <a:t>11/29/20</a:t>
            </a:fld>
            <a:endParaRPr lang="en-US"/>
          </a:p>
        </p:txBody>
      </p:sp>
      <p:sp>
        <p:nvSpPr>
          <p:cNvPr id="4" name="Footer Placeholder 3">
            <a:extLst>
              <a:ext uri="{FF2B5EF4-FFF2-40B4-BE49-F238E27FC236}">
                <a16:creationId xmlns:a16="http://schemas.microsoft.com/office/drawing/2014/main" id="{88BC7B90-4C99-4653-872A-3572A02DAE99}"/>
              </a:ext>
            </a:extLst>
          </p:cNvPr>
          <p:cNvSpPr>
            <a:spLocks noGrp="1"/>
          </p:cNvSpPr>
          <p:nvPr>
            <p:ph type="ftr" sz="quarter" idx="11"/>
          </p:nvPr>
        </p:nvSpPr>
        <p:spPr/>
        <p:txBody>
          <a:bodyPr/>
          <a:lstStyle/>
          <a:p>
            <a:r>
              <a:rPr lang="en-US"/>
              <a:t>Sample Footer Text</a:t>
            </a:r>
          </a:p>
        </p:txBody>
      </p:sp>
      <p:sp>
        <p:nvSpPr>
          <p:cNvPr id="5" name="Slide Number Placeholder 4">
            <a:extLst>
              <a:ext uri="{FF2B5EF4-FFF2-40B4-BE49-F238E27FC236}">
                <a16:creationId xmlns:a16="http://schemas.microsoft.com/office/drawing/2014/main" id="{13B03516-4D31-49D2-9488-33C734A7A4F6}"/>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40635328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10D8488-CF25-431B-A87A-AAF141BD0BBB}"/>
              </a:ext>
            </a:extLst>
          </p:cNvPr>
          <p:cNvSpPr>
            <a:spLocks noGrp="1"/>
          </p:cNvSpPr>
          <p:nvPr>
            <p:ph type="dt" sz="half" idx="10"/>
          </p:nvPr>
        </p:nvSpPr>
        <p:spPr/>
        <p:txBody>
          <a:bodyPr/>
          <a:lstStyle/>
          <a:p>
            <a:fld id="{4A75DC65-7D1F-4BAB-9695-F7E734143E14}" type="datetime1">
              <a:rPr lang="en-US" smtClean="0"/>
              <a:t>11/29/20</a:t>
            </a:fld>
            <a:endParaRPr lang="en-US"/>
          </a:p>
        </p:txBody>
      </p:sp>
      <p:sp>
        <p:nvSpPr>
          <p:cNvPr id="3" name="Footer Placeholder 2">
            <a:extLst>
              <a:ext uri="{FF2B5EF4-FFF2-40B4-BE49-F238E27FC236}">
                <a16:creationId xmlns:a16="http://schemas.microsoft.com/office/drawing/2014/main" id="{8A2F58E5-C92D-4C64-B867-0576B1EADD06}"/>
              </a:ext>
            </a:extLst>
          </p:cNvPr>
          <p:cNvSpPr>
            <a:spLocks noGrp="1"/>
          </p:cNvSpPr>
          <p:nvPr>
            <p:ph type="ftr" sz="quarter" idx="11"/>
          </p:nvPr>
        </p:nvSpPr>
        <p:spPr/>
        <p:txBody>
          <a:bodyPr/>
          <a:lstStyle/>
          <a:p>
            <a:r>
              <a:rPr lang="en-US"/>
              <a:t>Sample Footer Text</a:t>
            </a:r>
          </a:p>
        </p:txBody>
      </p:sp>
      <p:sp>
        <p:nvSpPr>
          <p:cNvPr id="4" name="Slide Number Placeholder 3">
            <a:extLst>
              <a:ext uri="{FF2B5EF4-FFF2-40B4-BE49-F238E27FC236}">
                <a16:creationId xmlns:a16="http://schemas.microsoft.com/office/drawing/2014/main" id="{89216797-ABEC-4FE0-AFDE-36107B96710D}"/>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26314492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68F2B0-990D-418E-9D10-2464E986692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6881131-AFFD-4339-9F30-D408B5105CB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A7C47F4-7968-4698-8BD3-A583099FAA1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E12BC6F-3996-4B2B-B8F2-DD3A82CCF76B}"/>
              </a:ext>
            </a:extLst>
          </p:cNvPr>
          <p:cNvSpPr>
            <a:spLocks noGrp="1"/>
          </p:cNvSpPr>
          <p:nvPr>
            <p:ph type="dt" sz="half" idx="10"/>
          </p:nvPr>
        </p:nvSpPr>
        <p:spPr/>
        <p:txBody>
          <a:bodyPr/>
          <a:lstStyle/>
          <a:p>
            <a:fld id="{7E624077-BD55-4036-8E92-6558FDF3B653}" type="datetime1">
              <a:rPr lang="en-US" smtClean="0"/>
              <a:t>11/29/20</a:t>
            </a:fld>
            <a:endParaRPr lang="en-US"/>
          </a:p>
        </p:txBody>
      </p:sp>
      <p:sp>
        <p:nvSpPr>
          <p:cNvPr id="6" name="Footer Placeholder 5">
            <a:extLst>
              <a:ext uri="{FF2B5EF4-FFF2-40B4-BE49-F238E27FC236}">
                <a16:creationId xmlns:a16="http://schemas.microsoft.com/office/drawing/2014/main" id="{EA832E66-581A-4CF2-A40A-4E24FAAC4AE4}"/>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E83B1C89-C625-4618-81A2-FB34E4DA0712}"/>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36917316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1486F-443A-4F2D-AB1F-8B1F4C4DE72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3A21213-E7FB-406A-B8CD-735AAC7AD0D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F4F41A03-500E-49F7-8D99-A1EAFE4D340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391523D-69E9-4EAE-A610-B3A237B75842}"/>
              </a:ext>
            </a:extLst>
          </p:cNvPr>
          <p:cNvSpPr>
            <a:spLocks noGrp="1"/>
          </p:cNvSpPr>
          <p:nvPr>
            <p:ph type="dt" sz="half" idx="10"/>
          </p:nvPr>
        </p:nvSpPr>
        <p:spPr/>
        <p:txBody>
          <a:bodyPr/>
          <a:lstStyle/>
          <a:p>
            <a:fld id="{804225F2-7107-4609-BCC2-77C63064A5E8}" type="datetime1">
              <a:rPr lang="en-US" smtClean="0"/>
              <a:t>11/29/20</a:t>
            </a:fld>
            <a:endParaRPr lang="en-US"/>
          </a:p>
        </p:txBody>
      </p:sp>
      <p:sp>
        <p:nvSpPr>
          <p:cNvPr id="6" name="Footer Placeholder 5">
            <a:extLst>
              <a:ext uri="{FF2B5EF4-FFF2-40B4-BE49-F238E27FC236}">
                <a16:creationId xmlns:a16="http://schemas.microsoft.com/office/drawing/2014/main" id="{4EDB852F-4134-4AB5-BA87-483B1E1ADD21}"/>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5E34C5CB-918E-4A09-8222-D36E37B63C02}"/>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19206483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3AA0686-7BAC-45C0-BA30-0D0CBCE5CE63}"/>
              </a:ext>
            </a:extLst>
          </p:cNvPr>
          <p:cNvSpPr>
            <a:spLocks noGrp="1"/>
          </p:cNvSpPr>
          <p:nvPr>
            <p:ph type="title"/>
          </p:nvPr>
        </p:nvSpPr>
        <p:spPr>
          <a:xfrm>
            <a:off x="1371600" y="685800"/>
            <a:ext cx="9486900" cy="1371600"/>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34202DE-82CD-407D-8C68-174B0CBB57F7}"/>
              </a:ext>
            </a:extLst>
          </p:cNvPr>
          <p:cNvSpPr>
            <a:spLocks noGrp="1"/>
          </p:cNvSpPr>
          <p:nvPr>
            <p:ph type="body" idx="1"/>
          </p:nvPr>
        </p:nvSpPr>
        <p:spPr>
          <a:xfrm>
            <a:off x="1371599" y="2254103"/>
            <a:ext cx="9486901" cy="391809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2554AC9D-6E1B-46D3-959F-A068A1EDBDBA}"/>
              </a:ext>
            </a:extLst>
          </p:cNvPr>
          <p:cNvSpPr>
            <a:spLocks noGrp="1"/>
          </p:cNvSpPr>
          <p:nvPr>
            <p:ph type="dt" sz="half" idx="2"/>
          </p:nvPr>
        </p:nvSpPr>
        <p:spPr>
          <a:xfrm rot="5400000">
            <a:off x="9800022" y="3223751"/>
            <a:ext cx="4114801" cy="410501"/>
          </a:xfrm>
          <a:prstGeom prst="rect">
            <a:avLst/>
          </a:prstGeom>
        </p:spPr>
        <p:txBody>
          <a:bodyPr vert="horz" lIns="91440" tIns="45720" rIns="91440" bIns="45720" rtlCol="0" anchor="ctr"/>
          <a:lstStyle>
            <a:lvl1pPr algn="ctr">
              <a:defRPr sz="900" cap="all" spc="300" baseline="0">
                <a:solidFill>
                  <a:schemeClr val="tx2">
                    <a:lumMod val="75000"/>
                    <a:lumOff val="25000"/>
                  </a:schemeClr>
                </a:solidFill>
                <a:latin typeface="+mn-lt"/>
              </a:defRPr>
            </a:lvl1pPr>
          </a:lstStyle>
          <a:p>
            <a:fld id="{D3FE42E8-8B57-452D-A122-4DCE9AC771EF}" type="datetime1">
              <a:rPr lang="en-US" smtClean="0"/>
              <a:t>11/29/20</a:t>
            </a:fld>
            <a:endParaRPr lang="en-US"/>
          </a:p>
        </p:txBody>
      </p:sp>
      <p:sp>
        <p:nvSpPr>
          <p:cNvPr id="5" name="Footer Placeholder 4">
            <a:extLst>
              <a:ext uri="{FF2B5EF4-FFF2-40B4-BE49-F238E27FC236}">
                <a16:creationId xmlns:a16="http://schemas.microsoft.com/office/drawing/2014/main" id="{A5FC0015-9EFB-40F8-BC00-AC2483D60905}"/>
              </a:ext>
            </a:extLst>
          </p:cNvPr>
          <p:cNvSpPr>
            <a:spLocks noGrp="1"/>
          </p:cNvSpPr>
          <p:nvPr>
            <p:ph type="ftr" sz="quarter" idx="3"/>
          </p:nvPr>
        </p:nvSpPr>
        <p:spPr>
          <a:xfrm rot="5400000">
            <a:off x="-1708136" y="3223750"/>
            <a:ext cx="4114800" cy="410501"/>
          </a:xfrm>
          <a:prstGeom prst="rect">
            <a:avLst/>
          </a:prstGeom>
        </p:spPr>
        <p:txBody>
          <a:bodyPr vert="horz" lIns="91440" tIns="45720" rIns="91440" bIns="45720" rtlCol="0" anchor="ctr"/>
          <a:lstStyle>
            <a:lvl1pPr algn="ctr">
              <a:defRPr sz="900" cap="all" spc="300" baseline="0">
                <a:solidFill>
                  <a:schemeClr val="tx2">
                    <a:lumMod val="75000"/>
                    <a:lumOff val="25000"/>
                  </a:schemeClr>
                </a:solidFill>
                <a:latin typeface="+mn-lt"/>
              </a:defRPr>
            </a:lvl1pPr>
          </a:lstStyle>
          <a:p>
            <a:r>
              <a:rPr lang="en-US" dirty="0"/>
              <a:t>Sample Footer Text</a:t>
            </a:r>
          </a:p>
        </p:txBody>
      </p:sp>
      <p:sp>
        <p:nvSpPr>
          <p:cNvPr id="6" name="Slide Number Placeholder 5">
            <a:extLst>
              <a:ext uri="{FF2B5EF4-FFF2-40B4-BE49-F238E27FC236}">
                <a16:creationId xmlns:a16="http://schemas.microsoft.com/office/drawing/2014/main" id="{E572C732-0E3E-49E0-A72E-D4C08CB4455A}"/>
              </a:ext>
            </a:extLst>
          </p:cNvPr>
          <p:cNvSpPr>
            <a:spLocks noGrp="1"/>
          </p:cNvSpPr>
          <p:nvPr>
            <p:ph type="sldNum" sz="quarter" idx="4"/>
          </p:nvPr>
        </p:nvSpPr>
        <p:spPr>
          <a:xfrm>
            <a:off x="11116340" y="6356350"/>
            <a:ext cx="871868" cy="365125"/>
          </a:xfrm>
          <a:prstGeom prst="rect">
            <a:avLst/>
          </a:prstGeom>
        </p:spPr>
        <p:txBody>
          <a:bodyPr vert="horz" lIns="91440" tIns="45720" rIns="91440" bIns="45720" rtlCol="0" anchor="ctr"/>
          <a:lstStyle>
            <a:lvl1pPr algn="r">
              <a:defRPr sz="900" spc="300">
                <a:solidFill>
                  <a:schemeClr val="tx2">
                    <a:lumMod val="75000"/>
                    <a:lumOff val="25000"/>
                  </a:schemeClr>
                </a:solidFill>
                <a:latin typeface="+mn-lt"/>
              </a:defRPr>
            </a:lvl1pPr>
          </a:lstStyle>
          <a:p>
            <a:fld id="{F8E28480-1C08-4458-AD97-0283E6FFD09D}" type="slidenum">
              <a:rPr lang="en-US" smtClean="0"/>
              <a:pPr/>
              <a:t>‹#›</a:t>
            </a:fld>
            <a:endParaRPr lang="en-US"/>
          </a:p>
        </p:txBody>
      </p:sp>
    </p:spTree>
    <p:extLst>
      <p:ext uri="{BB962C8B-B14F-4D97-AF65-F5344CB8AC3E}">
        <p14:creationId xmlns:p14="http://schemas.microsoft.com/office/powerpoint/2010/main" val="1776837839"/>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72" r:id="rId6"/>
    <p:sldLayoutId id="2147483667" r:id="rId7"/>
    <p:sldLayoutId id="2147483668" r:id="rId8"/>
    <p:sldLayoutId id="2147483669" r:id="rId9"/>
    <p:sldLayoutId id="2147483671" r:id="rId10"/>
    <p:sldLayoutId id="2147483670" r:id="rId11"/>
  </p:sldLayoutIdLst>
  <p:hf sldNum="0" hdr="0" ftr="0" dt="0"/>
  <p:txStyles>
    <p:titleStyle>
      <a:lvl1pPr algn="l" defTabSz="914400" rtl="0" eaLnBrk="1" latinLnBrk="0" hangingPunct="1">
        <a:lnSpc>
          <a:spcPct val="90000"/>
        </a:lnSpc>
        <a:spcBef>
          <a:spcPct val="0"/>
        </a:spcBef>
        <a:buNone/>
        <a:defRPr sz="3600" kern="1200">
          <a:solidFill>
            <a:schemeClr val="tx2"/>
          </a:solidFill>
          <a:latin typeface="+mj-lt"/>
          <a:ea typeface="+mj-ea"/>
          <a:cs typeface="+mj-cs"/>
        </a:defRPr>
      </a:lvl1pPr>
    </p:titleStyle>
    <p:bodyStyle>
      <a:lvl1pPr marL="228600" indent="-228600" algn="l" defTabSz="914400" rtl="0" eaLnBrk="1" latinLnBrk="0" hangingPunct="1">
        <a:lnSpc>
          <a:spcPct val="100000"/>
        </a:lnSpc>
        <a:spcBef>
          <a:spcPts val="1000"/>
        </a:spcBef>
        <a:buSzPct val="70000"/>
        <a:buFont typeface="Arial" panose="020B0604020202020204" pitchFamily="34" charset="0"/>
        <a:buChar char="•"/>
        <a:defRPr sz="2400" kern="1200">
          <a:solidFill>
            <a:schemeClr val="tx2"/>
          </a:solidFill>
          <a:latin typeface="+mj-lt"/>
          <a:ea typeface="+mn-ea"/>
          <a:cs typeface="+mn-cs"/>
        </a:defRPr>
      </a:lvl1pPr>
      <a:lvl2pPr marL="685800" indent="-228600" algn="l" defTabSz="914400" rtl="0" eaLnBrk="1" latinLnBrk="0" hangingPunct="1">
        <a:lnSpc>
          <a:spcPct val="100000"/>
        </a:lnSpc>
        <a:spcBef>
          <a:spcPts val="500"/>
        </a:spcBef>
        <a:buSzPct val="70000"/>
        <a:buFont typeface="Arial" panose="020B0604020202020204" pitchFamily="34" charset="0"/>
        <a:buChar char="•"/>
        <a:defRPr sz="2000" kern="1200">
          <a:solidFill>
            <a:schemeClr val="tx2"/>
          </a:solidFill>
          <a:latin typeface="+mj-lt"/>
          <a:ea typeface="+mn-ea"/>
          <a:cs typeface="+mn-cs"/>
        </a:defRPr>
      </a:lvl2pPr>
      <a:lvl3pPr marL="1143000" indent="-228600" algn="l" defTabSz="914400" rtl="0" eaLnBrk="1" latinLnBrk="0" hangingPunct="1">
        <a:lnSpc>
          <a:spcPct val="100000"/>
        </a:lnSpc>
        <a:spcBef>
          <a:spcPts val="500"/>
        </a:spcBef>
        <a:buSzPct val="70000"/>
        <a:buFont typeface="Arial" panose="020B0604020202020204" pitchFamily="34" charset="0"/>
        <a:buChar char="•"/>
        <a:defRPr sz="1800" kern="1200">
          <a:solidFill>
            <a:schemeClr val="tx2"/>
          </a:solidFill>
          <a:latin typeface="+mj-lt"/>
          <a:ea typeface="+mn-ea"/>
          <a:cs typeface="+mn-cs"/>
        </a:defRPr>
      </a:lvl3pPr>
      <a:lvl4pPr marL="1600200" indent="-228600" algn="l" defTabSz="914400" rtl="0" eaLnBrk="1" latinLnBrk="0" hangingPunct="1">
        <a:lnSpc>
          <a:spcPct val="100000"/>
        </a:lnSpc>
        <a:spcBef>
          <a:spcPts val="500"/>
        </a:spcBef>
        <a:buSzPct val="70000"/>
        <a:buFont typeface="Arial" panose="020B0604020202020204" pitchFamily="34" charset="0"/>
        <a:buChar char="•"/>
        <a:defRPr sz="1600" kern="1200">
          <a:solidFill>
            <a:schemeClr val="tx2"/>
          </a:solidFill>
          <a:latin typeface="+mj-lt"/>
          <a:ea typeface="+mn-ea"/>
          <a:cs typeface="+mn-cs"/>
        </a:defRPr>
      </a:lvl4pPr>
      <a:lvl5pPr marL="2057400" indent="-228600" algn="l" defTabSz="914400" rtl="0" eaLnBrk="1" latinLnBrk="0" hangingPunct="1">
        <a:lnSpc>
          <a:spcPct val="100000"/>
        </a:lnSpc>
        <a:spcBef>
          <a:spcPts val="500"/>
        </a:spcBef>
        <a:buSzPct val="70000"/>
        <a:buFont typeface="Arial" panose="020B0604020202020204" pitchFamily="34" charset="0"/>
        <a:buChar char="•"/>
        <a:defRPr sz="1600" kern="1200">
          <a:solidFill>
            <a:schemeClr val="tx2"/>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F642132-805A-497E-9C84-8D6774339C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10">
            <a:extLst>
              <a:ext uri="{FF2B5EF4-FFF2-40B4-BE49-F238E27FC236}">
                <a16:creationId xmlns:a16="http://schemas.microsoft.com/office/drawing/2014/main" id="{F1E7F1DA-407F-41FD-AC0F-D9CAD11876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81800" y="685800"/>
            <a:ext cx="4724400" cy="548640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AEFA413-4E37-5A40-BDD6-03702A9E660E}"/>
              </a:ext>
            </a:extLst>
          </p:cNvPr>
          <p:cNvSpPr>
            <a:spLocks noGrp="1"/>
          </p:cNvSpPr>
          <p:nvPr>
            <p:ph type="ctrTitle"/>
          </p:nvPr>
        </p:nvSpPr>
        <p:spPr>
          <a:xfrm>
            <a:off x="7467600" y="1371599"/>
            <a:ext cx="3390900" cy="2360429"/>
          </a:xfrm>
        </p:spPr>
        <p:txBody>
          <a:bodyPr>
            <a:normAutofit/>
          </a:bodyPr>
          <a:lstStyle/>
          <a:p>
            <a:r>
              <a:rPr lang="en-US" sz="2300" b="1" dirty="0">
                <a:solidFill>
                  <a:schemeClr val="bg2"/>
                </a:solidFill>
              </a:rPr>
              <a:t>Identifying the Best Neighborhoods to Move to in Chicago</a:t>
            </a:r>
            <a:endParaRPr lang="en-US" sz="2300" dirty="0">
              <a:solidFill>
                <a:schemeClr val="bg2"/>
              </a:solidFill>
            </a:endParaRPr>
          </a:p>
        </p:txBody>
      </p:sp>
      <p:sp>
        <p:nvSpPr>
          <p:cNvPr id="3" name="Subtitle 2">
            <a:extLst>
              <a:ext uri="{FF2B5EF4-FFF2-40B4-BE49-F238E27FC236}">
                <a16:creationId xmlns:a16="http://schemas.microsoft.com/office/drawing/2014/main" id="{B90043F1-6241-2949-B98A-B16D3A65F761}"/>
              </a:ext>
            </a:extLst>
          </p:cNvPr>
          <p:cNvSpPr>
            <a:spLocks noGrp="1"/>
          </p:cNvSpPr>
          <p:nvPr>
            <p:ph type="subTitle" idx="1"/>
          </p:nvPr>
        </p:nvSpPr>
        <p:spPr>
          <a:xfrm>
            <a:off x="7467600" y="4114800"/>
            <a:ext cx="3390900" cy="1371601"/>
          </a:xfrm>
        </p:spPr>
        <p:txBody>
          <a:bodyPr>
            <a:normAutofit/>
          </a:bodyPr>
          <a:lstStyle/>
          <a:p>
            <a:r>
              <a:rPr lang="en-US">
                <a:solidFill>
                  <a:schemeClr val="bg2"/>
                </a:solidFill>
              </a:rPr>
              <a:t>Applied Data Science Capstone Project</a:t>
            </a:r>
          </a:p>
          <a:p>
            <a:endParaRPr lang="en-US">
              <a:solidFill>
                <a:schemeClr val="bg2"/>
              </a:solidFill>
            </a:endParaRPr>
          </a:p>
        </p:txBody>
      </p:sp>
      <p:pic>
        <p:nvPicPr>
          <p:cNvPr id="4" name="Picture 3">
            <a:extLst>
              <a:ext uri="{FF2B5EF4-FFF2-40B4-BE49-F238E27FC236}">
                <a16:creationId xmlns:a16="http://schemas.microsoft.com/office/drawing/2014/main" id="{94ECE372-2075-4750-9304-8CE7F8544584}"/>
              </a:ext>
            </a:extLst>
          </p:cNvPr>
          <p:cNvPicPr>
            <a:picLocks noChangeAspect="1"/>
          </p:cNvPicPr>
          <p:nvPr/>
        </p:nvPicPr>
        <p:blipFill rotWithShape="1">
          <a:blip r:embed="rId2"/>
          <a:srcRect l="11977" r="28689" b="-1"/>
          <a:stretch/>
        </p:blipFill>
        <p:spPr>
          <a:xfrm>
            <a:off x="1" y="10"/>
            <a:ext cx="6096000" cy="6857990"/>
          </a:xfrm>
          <a:prstGeom prst="rect">
            <a:avLst/>
          </a:prstGeom>
        </p:spPr>
      </p:pic>
    </p:spTree>
    <p:extLst>
      <p:ext uri="{BB962C8B-B14F-4D97-AF65-F5344CB8AC3E}">
        <p14:creationId xmlns:p14="http://schemas.microsoft.com/office/powerpoint/2010/main" val="29968769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Map&#10;&#10;Description automatically generated">
            <a:extLst>
              <a:ext uri="{FF2B5EF4-FFF2-40B4-BE49-F238E27FC236}">
                <a16:creationId xmlns:a16="http://schemas.microsoft.com/office/drawing/2014/main" id="{791B1122-542D-494A-B9FB-DBC2E9B8C4DC}"/>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1655806" y="315097"/>
            <a:ext cx="9342041" cy="6221627"/>
          </a:xfrm>
          <a:prstGeom prst="rect">
            <a:avLst/>
          </a:prstGeom>
        </p:spPr>
      </p:pic>
      <p:sp>
        <p:nvSpPr>
          <p:cNvPr id="3" name="TextBox 2">
            <a:extLst>
              <a:ext uri="{FF2B5EF4-FFF2-40B4-BE49-F238E27FC236}">
                <a16:creationId xmlns:a16="http://schemas.microsoft.com/office/drawing/2014/main" id="{334D831D-0014-7D48-AA6E-8AB4422D6F6F}"/>
              </a:ext>
            </a:extLst>
          </p:cNvPr>
          <p:cNvSpPr txBox="1"/>
          <p:nvPr/>
        </p:nvSpPr>
        <p:spPr>
          <a:xfrm>
            <a:off x="5982968" y="1198605"/>
            <a:ext cx="5198077" cy="923330"/>
          </a:xfrm>
          <a:prstGeom prst="rect">
            <a:avLst/>
          </a:prstGeom>
          <a:noFill/>
        </p:spPr>
        <p:txBody>
          <a:bodyPr wrap="square" rtlCol="0">
            <a:spAutoFit/>
          </a:bodyPr>
          <a:lstStyle/>
          <a:p>
            <a:r>
              <a:rPr lang="en-US" b="1" dirty="0">
                <a:latin typeface="+mj-lt"/>
              </a:rPr>
              <a:t>MEDIAN SCHOOL SCORES:</a:t>
            </a:r>
          </a:p>
          <a:p>
            <a:r>
              <a:rPr lang="en-US" dirty="0">
                <a:latin typeface="+mj-lt"/>
              </a:rPr>
              <a:t>Highest: Northern Chicago and South West Chicago</a:t>
            </a:r>
          </a:p>
          <a:p>
            <a:r>
              <a:rPr lang="en-US" dirty="0">
                <a:latin typeface="+mj-lt"/>
              </a:rPr>
              <a:t>Lowest and highest ranked community areas:</a:t>
            </a:r>
          </a:p>
        </p:txBody>
      </p:sp>
      <p:pic>
        <p:nvPicPr>
          <p:cNvPr id="4" name="Picture 3" descr="Table&#10;&#10;Description automatically generated">
            <a:extLst>
              <a:ext uri="{FF2B5EF4-FFF2-40B4-BE49-F238E27FC236}">
                <a16:creationId xmlns:a16="http://schemas.microsoft.com/office/drawing/2014/main" id="{2562A97B-4ACC-014C-8EF2-3BF4317A6773}"/>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5912540" y="2309580"/>
            <a:ext cx="2606939" cy="2232660"/>
          </a:xfrm>
          <a:prstGeom prst="rect">
            <a:avLst/>
          </a:prstGeom>
        </p:spPr>
      </p:pic>
      <p:pic>
        <p:nvPicPr>
          <p:cNvPr id="5" name="Picture 4" descr="Table&#10;&#10;Description automatically generated">
            <a:extLst>
              <a:ext uri="{FF2B5EF4-FFF2-40B4-BE49-F238E27FC236}">
                <a16:creationId xmlns:a16="http://schemas.microsoft.com/office/drawing/2014/main" id="{F5AC1514-F5F5-614C-BE65-22E6000CE056}"/>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8578833" y="2109820"/>
            <a:ext cx="2359660" cy="2750820"/>
          </a:xfrm>
          <a:prstGeom prst="rect">
            <a:avLst/>
          </a:prstGeom>
        </p:spPr>
      </p:pic>
    </p:spTree>
    <p:extLst>
      <p:ext uri="{BB962C8B-B14F-4D97-AF65-F5344CB8AC3E}">
        <p14:creationId xmlns:p14="http://schemas.microsoft.com/office/powerpoint/2010/main" val="31572898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Map&#10;&#10;Description automatically generated">
            <a:extLst>
              <a:ext uri="{FF2B5EF4-FFF2-40B4-BE49-F238E27FC236}">
                <a16:creationId xmlns:a16="http://schemas.microsoft.com/office/drawing/2014/main" id="{22015CF9-E103-2C4B-87DA-4A24963B6222}"/>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1878228" y="308919"/>
            <a:ext cx="8180172" cy="6017741"/>
          </a:xfrm>
          <a:prstGeom prst="rect">
            <a:avLst/>
          </a:prstGeom>
        </p:spPr>
      </p:pic>
      <p:sp>
        <p:nvSpPr>
          <p:cNvPr id="3" name="TextBox 2">
            <a:extLst>
              <a:ext uri="{FF2B5EF4-FFF2-40B4-BE49-F238E27FC236}">
                <a16:creationId xmlns:a16="http://schemas.microsoft.com/office/drawing/2014/main" id="{8C943AA0-BD74-724D-ADC1-1A00583DE4B3}"/>
              </a:ext>
            </a:extLst>
          </p:cNvPr>
          <p:cNvSpPr txBox="1"/>
          <p:nvPr/>
        </p:nvSpPr>
        <p:spPr>
          <a:xfrm>
            <a:off x="5993027" y="1977081"/>
            <a:ext cx="3657600" cy="2031325"/>
          </a:xfrm>
          <a:prstGeom prst="rect">
            <a:avLst/>
          </a:prstGeom>
          <a:noFill/>
        </p:spPr>
        <p:txBody>
          <a:bodyPr wrap="square" rtlCol="0">
            <a:spAutoFit/>
          </a:bodyPr>
          <a:lstStyle/>
          <a:p>
            <a:r>
              <a:rPr lang="en-US" dirty="0">
                <a:latin typeface="+mj-lt"/>
              </a:rPr>
              <a:t>DRIVING DISTANCE TO DOWNTOWN:</a:t>
            </a:r>
          </a:p>
          <a:p>
            <a:endParaRPr lang="en-US" dirty="0">
              <a:latin typeface="+mj-lt"/>
            </a:endParaRPr>
          </a:p>
          <a:p>
            <a:r>
              <a:rPr lang="en-US" dirty="0">
                <a:latin typeface="+mj-lt"/>
              </a:rPr>
              <a:t>Distribution as expected </a:t>
            </a:r>
          </a:p>
          <a:p>
            <a:endParaRPr lang="en-US" dirty="0">
              <a:latin typeface="+mj-lt"/>
            </a:endParaRPr>
          </a:p>
          <a:p>
            <a:r>
              <a:rPr lang="en-US" dirty="0">
                <a:latin typeface="+mj-lt"/>
              </a:rPr>
              <a:t>Nice to click on the marker and see the distance</a:t>
            </a:r>
          </a:p>
        </p:txBody>
      </p:sp>
    </p:spTree>
    <p:extLst>
      <p:ext uri="{BB962C8B-B14F-4D97-AF65-F5344CB8AC3E}">
        <p14:creationId xmlns:p14="http://schemas.microsoft.com/office/powerpoint/2010/main" val="32529934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Map&#10;&#10;Description automatically generated">
            <a:extLst>
              <a:ext uri="{FF2B5EF4-FFF2-40B4-BE49-F238E27FC236}">
                <a16:creationId xmlns:a16="http://schemas.microsoft.com/office/drawing/2014/main" id="{FF00FB6F-681A-494D-85DD-01C0DAE08C93}"/>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1692876" y="358346"/>
            <a:ext cx="8587946" cy="6153665"/>
          </a:xfrm>
          <a:prstGeom prst="rect">
            <a:avLst/>
          </a:prstGeom>
        </p:spPr>
      </p:pic>
      <p:sp>
        <p:nvSpPr>
          <p:cNvPr id="3" name="TextBox 2">
            <a:extLst>
              <a:ext uri="{FF2B5EF4-FFF2-40B4-BE49-F238E27FC236}">
                <a16:creationId xmlns:a16="http://schemas.microsoft.com/office/drawing/2014/main" id="{A601D966-E3E5-AF4C-9A0E-7A766479316D}"/>
              </a:ext>
            </a:extLst>
          </p:cNvPr>
          <p:cNvSpPr txBox="1"/>
          <p:nvPr/>
        </p:nvSpPr>
        <p:spPr>
          <a:xfrm>
            <a:off x="5585254" y="1346886"/>
            <a:ext cx="3336324" cy="2031325"/>
          </a:xfrm>
          <a:prstGeom prst="rect">
            <a:avLst/>
          </a:prstGeom>
          <a:noFill/>
        </p:spPr>
        <p:txBody>
          <a:bodyPr wrap="square" rtlCol="0">
            <a:spAutoFit/>
          </a:bodyPr>
          <a:lstStyle/>
          <a:p>
            <a:pPr marL="285750" indent="-285750">
              <a:buFontTx/>
              <a:buChar char="-"/>
            </a:pPr>
            <a:r>
              <a:rPr lang="en-US" dirty="0">
                <a:latin typeface="+mj-lt"/>
              </a:rPr>
              <a:t>Densely populated areas have more ‘parks’</a:t>
            </a:r>
          </a:p>
          <a:p>
            <a:endParaRPr lang="en-US" dirty="0">
              <a:latin typeface="+mj-lt"/>
            </a:endParaRPr>
          </a:p>
          <a:p>
            <a:r>
              <a:rPr lang="en-US" dirty="0">
                <a:latin typeface="+mj-lt"/>
              </a:rPr>
              <a:t>- Foursquare API considers a wide range of venues under the park category including botanical gardens, monuments, etc.</a:t>
            </a:r>
            <a:r>
              <a:rPr lang="en-US" dirty="0">
                <a:effectLst/>
                <a:latin typeface="+mj-lt"/>
              </a:rPr>
              <a:t> </a:t>
            </a:r>
            <a:endParaRPr lang="en-US" dirty="0">
              <a:latin typeface="+mj-lt"/>
            </a:endParaRPr>
          </a:p>
        </p:txBody>
      </p:sp>
    </p:spTree>
    <p:extLst>
      <p:ext uri="{BB962C8B-B14F-4D97-AF65-F5344CB8AC3E}">
        <p14:creationId xmlns:p14="http://schemas.microsoft.com/office/powerpoint/2010/main" val="29600300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Map&#10;&#10;Description automatically generated">
            <a:extLst>
              <a:ext uri="{FF2B5EF4-FFF2-40B4-BE49-F238E27FC236}">
                <a16:creationId xmlns:a16="http://schemas.microsoft.com/office/drawing/2014/main" id="{FF435EF2-E09C-FE41-A252-CA85F85F88FE}"/>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1643449" y="197708"/>
            <a:ext cx="8822724" cy="6128951"/>
          </a:xfrm>
          <a:prstGeom prst="rect">
            <a:avLst/>
          </a:prstGeom>
        </p:spPr>
      </p:pic>
      <p:sp>
        <p:nvSpPr>
          <p:cNvPr id="3" name="Rectangle 2">
            <a:extLst>
              <a:ext uri="{FF2B5EF4-FFF2-40B4-BE49-F238E27FC236}">
                <a16:creationId xmlns:a16="http://schemas.microsoft.com/office/drawing/2014/main" id="{8F09B793-7416-A142-9DE4-6E9B7DF5395A}"/>
              </a:ext>
            </a:extLst>
          </p:cNvPr>
          <p:cNvSpPr/>
          <p:nvPr/>
        </p:nvSpPr>
        <p:spPr>
          <a:xfrm>
            <a:off x="6763265" y="997565"/>
            <a:ext cx="3785286" cy="2431435"/>
          </a:xfrm>
          <a:prstGeom prst="rect">
            <a:avLst/>
          </a:prstGeom>
        </p:spPr>
        <p:txBody>
          <a:bodyPr wrap="square">
            <a:spAutoFit/>
          </a:bodyPr>
          <a:lstStyle/>
          <a:p>
            <a:r>
              <a:rPr lang="en-US" dirty="0">
                <a:solidFill>
                  <a:srgbClr val="000000"/>
                </a:solidFill>
                <a:latin typeface="+mj-lt"/>
                <a:ea typeface="Times New Roman" panose="02020603050405020304" pitchFamily="18" charset="0"/>
                <a:cs typeface="Times New Roman" panose="02020603050405020304" pitchFamily="18" charset="0"/>
              </a:rPr>
              <a:t>MARTIAL ARTS SCHOOLS:</a:t>
            </a:r>
          </a:p>
          <a:p>
            <a:r>
              <a:rPr lang="en-US" dirty="0">
                <a:solidFill>
                  <a:srgbClr val="000000"/>
                </a:solidFill>
                <a:latin typeface="+mj-lt"/>
                <a:ea typeface="Times New Roman" panose="02020603050405020304" pitchFamily="18" charset="0"/>
                <a:cs typeface="Times New Roman" panose="02020603050405020304" pitchFamily="18" charset="0"/>
              </a:rPr>
              <a:t>Northern side has more martial arts schools (denser population)</a:t>
            </a:r>
          </a:p>
          <a:p>
            <a:endParaRPr lang="en-US" dirty="0">
              <a:solidFill>
                <a:srgbClr val="000000"/>
              </a:solidFill>
              <a:latin typeface="+mj-lt"/>
              <a:ea typeface="Times New Roman" panose="02020603050405020304" pitchFamily="18" charset="0"/>
              <a:cs typeface="Times New Roman" panose="02020603050405020304" pitchFamily="18" charset="0"/>
            </a:endParaRPr>
          </a:p>
          <a:p>
            <a:r>
              <a:rPr lang="en-US" sz="2000" dirty="0">
                <a:solidFill>
                  <a:srgbClr val="000000"/>
                </a:solidFill>
                <a:effectLst/>
                <a:latin typeface="+mj-lt"/>
                <a:ea typeface="Calibri" panose="020F0502020204030204" pitchFamily="34" charset="0"/>
                <a:cs typeface="Times New Roman" panose="02020603050405020304" pitchFamily="18" charset="0"/>
              </a:rPr>
              <a:t>Similar pattern for music schools</a:t>
            </a:r>
          </a:p>
          <a:p>
            <a:r>
              <a:rPr lang="en-US" sz="2000" dirty="0">
                <a:solidFill>
                  <a:srgbClr val="000000"/>
                </a:solidFill>
                <a:latin typeface="+mj-lt"/>
                <a:ea typeface="Calibri" panose="020F0502020204030204" pitchFamily="34" charset="0"/>
                <a:cs typeface="Times New Roman" panose="02020603050405020304" pitchFamily="18" charset="0"/>
              </a:rPr>
              <a:t>There are more martial arts schools in Chicago compared to music schools.</a:t>
            </a:r>
            <a:endParaRPr lang="en-US" sz="2000" dirty="0">
              <a:effectLst/>
              <a:latin typeface="+mj-l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9311553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Chart, histogram&#10;&#10;Description automatically generated">
            <a:extLst>
              <a:ext uri="{FF2B5EF4-FFF2-40B4-BE49-F238E27FC236}">
                <a16:creationId xmlns:a16="http://schemas.microsoft.com/office/drawing/2014/main" id="{84EDB44B-D93C-A24F-95E9-C69EC5D787F5}"/>
              </a:ext>
            </a:extLst>
          </p:cNvPr>
          <p:cNvPicPr>
            <a:picLocks noChangeAspect="1"/>
          </p:cNvPicPr>
          <p:nvPr/>
        </p:nvPicPr>
        <p:blipFill rotWithShape="1">
          <a:blip r:embed="rId2"/>
          <a:srcRect t="4661"/>
          <a:stretch/>
        </p:blipFill>
        <p:spPr>
          <a:xfrm>
            <a:off x="329505" y="580767"/>
            <a:ext cx="5766495" cy="3243649"/>
          </a:xfrm>
          <a:prstGeom prst="rect">
            <a:avLst/>
          </a:prstGeom>
        </p:spPr>
      </p:pic>
      <p:pic>
        <p:nvPicPr>
          <p:cNvPr id="10" name="Picture 9" descr="Chart, histogram&#10;&#10;Description automatically generated">
            <a:extLst>
              <a:ext uri="{FF2B5EF4-FFF2-40B4-BE49-F238E27FC236}">
                <a16:creationId xmlns:a16="http://schemas.microsoft.com/office/drawing/2014/main" id="{DBC10264-3605-8045-98CB-AE7371BE7066}"/>
              </a:ext>
            </a:extLst>
          </p:cNvPr>
          <p:cNvPicPr/>
          <p:nvPr/>
        </p:nvPicPr>
        <p:blipFill>
          <a:blip r:embed="rId3">
            <a:extLst>
              <a:ext uri="{28A0092B-C50C-407E-A947-70E740481C1C}">
                <a14:useLocalDpi xmlns:a14="http://schemas.microsoft.com/office/drawing/2010/main" val="0"/>
              </a:ext>
            </a:extLst>
          </a:blip>
          <a:stretch>
            <a:fillRect/>
          </a:stretch>
        </p:blipFill>
        <p:spPr>
          <a:xfrm>
            <a:off x="356287" y="3959295"/>
            <a:ext cx="5943600" cy="2713355"/>
          </a:xfrm>
          <a:prstGeom prst="rect">
            <a:avLst/>
          </a:prstGeom>
        </p:spPr>
      </p:pic>
      <p:pic>
        <p:nvPicPr>
          <p:cNvPr id="12" name="Picture 11" descr="Chart, histogram&#10;&#10;Description automatically generated">
            <a:extLst>
              <a:ext uri="{FF2B5EF4-FFF2-40B4-BE49-F238E27FC236}">
                <a16:creationId xmlns:a16="http://schemas.microsoft.com/office/drawing/2014/main" id="{2BF3FA33-B6AB-254C-90B6-863AD4D42A9D}"/>
              </a:ext>
            </a:extLst>
          </p:cNvPr>
          <p:cNvPicPr/>
          <p:nvPr/>
        </p:nvPicPr>
        <p:blipFill>
          <a:blip r:embed="rId4">
            <a:extLst>
              <a:ext uri="{28A0092B-C50C-407E-A947-70E740481C1C}">
                <a14:useLocalDpi xmlns:a14="http://schemas.microsoft.com/office/drawing/2010/main" val="0"/>
              </a:ext>
            </a:extLst>
          </a:blip>
          <a:stretch>
            <a:fillRect/>
          </a:stretch>
        </p:blipFill>
        <p:spPr>
          <a:xfrm>
            <a:off x="6299887" y="490991"/>
            <a:ext cx="5171939" cy="2938008"/>
          </a:xfrm>
          <a:prstGeom prst="rect">
            <a:avLst/>
          </a:prstGeom>
        </p:spPr>
      </p:pic>
      <p:pic>
        <p:nvPicPr>
          <p:cNvPr id="8" name="Picture 7" descr="Chart, histogram&#10;&#10;Description automatically generated">
            <a:extLst>
              <a:ext uri="{FF2B5EF4-FFF2-40B4-BE49-F238E27FC236}">
                <a16:creationId xmlns:a16="http://schemas.microsoft.com/office/drawing/2014/main" id="{BDE31D9D-9344-614B-9D2F-A605E9D7D6FA}"/>
              </a:ext>
            </a:extLst>
          </p:cNvPr>
          <p:cNvPicPr>
            <a:picLocks noChangeAspect="1"/>
          </p:cNvPicPr>
          <p:nvPr/>
        </p:nvPicPr>
        <p:blipFill>
          <a:blip r:embed="rId5"/>
          <a:stretch>
            <a:fillRect/>
          </a:stretch>
        </p:blipFill>
        <p:spPr>
          <a:xfrm>
            <a:off x="6608806" y="3484606"/>
            <a:ext cx="4863020" cy="3373394"/>
          </a:xfrm>
          <a:prstGeom prst="rect">
            <a:avLst/>
          </a:prstGeom>
        </p:spPr>
      </p:pic>
      <p:sp>
        <p:nvSpPr>
          <p:cNvPr id="13" name="TextBox 12">
            <a:extLst>
              <a:ext uri="{FF2B5EF4-FFF2-40B4-BE49-F238E27FC236}">
                <a16:creationId xmlns:a16="http://schemas.microsoft.com/office/drawing/2014/main" id="{389A49ED-27A8-FC4F-B6E5-71A5546141BE}"/>
              </a:ext>
            </a:extLst>
          </p:cNvPr>
          <p:cNvSpPr txBox="1"/>
          <p:nvPr/>
        </p:nvSpPr>
        <p:spPr>
          <a:xfrm>
            <a:off x="2256456" y="93856"/>
            <a:ext cx="6783860" cy="369332"/>
          </a:xfrm>
          <a:prstGeom prst="rect">
            <a:avLst/>
          </a:prstGeom>
          <a:noFill/>
        </p:spPr>
        <p:txBody>
          <a:bodyPr wrap="square" rtlCol="0">
            <a:spAutoFit/>
          </a:bodyPr>
          <a:lstStyle/>
          <a:p>
            <a:r>
              <a:rPr lang="en-US" dirty="0">
                <a:latin typeface="+mj-lt"/>
              </a:rPr>
              <a:t>Most of these features have skewed distributions – quite natural</a:t>
            </a:r>
          </a:p>
        </p:txBody>
      </p:sp>
    </p:spTree>
    <p:extLst>
      <p:ext uri="{BB962C8B-B14F-4D97-AF65-F5344CB8AC3E}">
        <p14:creationId xmlns:p14="http://schemas.microsoft.com/office/powerpoint/2010/main" val="3572775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Map&#10;&#10;Description automatically generated">
            <a:extLst>
              <a:ext uri="{FF2B5EF4-FFF2-40B4-BE49-F238E27FC236}">
                <a16:creationId xmlns:a16="http://schemas.microsoft.com/office/drawing/2014/main" id="{CCD6F11F-A75F-414A-96CE-ADA9ABCEFAC1}"/>
              </a:ext>
            </a:extLst>
          </p:cNvPr>
          <p:cNvPicPr/>
          <p:nvPr/>
        </p:nvPicPr>
        <p:blipFill>
          <a:blip r:embed="rId2">
            <a:extLst>
              <a:ext uri="{28A0092B-C50C-407E-A947-70E740481C1C}">
                <a14:useLocalDpi xmlns:a14="http://schemas.microsoft.com/office/drawing/2010/main" val="0"/>
              </a:ext>
            </a:extLst>
          </a:blip>
          <a:stretch>
            <a:fillRect/>
          </a:stretch>
        </p:blipFill>
        <p:spPr>
          <a:xfrm>
            <a:off x="368643" y="165735"/>
            <a:ext cx="5943600" cy="6526530"/>
          </a:xfrm>
          <a:prstGeom prst="rect">
            <a:avLst/>
          </a:prstGeom>
        </p:spPr>
      </p:pic>
      <p:sp>
        <p:nvSpPr>
          <p:cNvPr id="3" name="TextBox 2">
            <a:extLst>
              <a:ext uri="{FF2B5EF4-FFF2-40B4-BE49-F238E27FC236}">
                <a16:creationId xmlns:a16="http://schemas.microsoft.com/office/drawing/2014/main" id="{E8B8933A-C9A6-EE4B-A318-FB152BF808F6}"/>
              </a:ext>
            </a:extLst>
          </p:cNvPr>
          <p:cNvSpPr txBox="1"/>
          <p:nvPr/>
        </p:nvSpPr>
        <p:spPr>
          <a:xfrm>
            <a:off x="6462585" y="165735"/>
            <a:ext cx="5622324" cy="6463308"/>
          </a:xfrm>
          <a:prstGeom prst="rect">
            <a:avLst/>
          </a:prstGeom>
          <a:noFill/>
        </p:spPr>
        <p:txBody>
          <a:bodyPr wrap="square" rtlCol="0">
            <a:spAutoFit/>
          </a:bodyPr>
          <a:lstStyle/>
          <a:p>
            <a:r>
              <a:rPr lang="en-US" b="1" dirty="0">
                <a:latin typeface="+mj-lt"/>
              </a:rPr>
              <a:t>KMEANS clustering</a:t>
            </a:r>
          </a:p>
          <a:p>
            <a:r>
              <a:rPr lang="en-US" dirty="0">
                <a:latin typeface="+mj-lt"/>
              </a:rPr>
              <a:t>- Skewed features: Take the logarithm to normalize</a:t>
            </a:r>
          </a:p>
          <a:p>
            <a:r>
              <a:rPr lang="en-US" dirty="0">
                <a:latin typeface="+mj-lt"/>
              </a:rPr>
              <a:t>- Use standard scaler (obtain z scores)</a:t>
            </a:r>
          </a:p>
          <a:p>
            <a:r>
              <a:rPr lang="en-US" dirty="0">
                <a:latin typeface="+mj-lt"/>
              </a:rPr>
              <a:t>- Consider importance of features:</a:t>
            </a:r>
          </a:p>
          <a:p>
            <a:r>
              <a:rPr lang="en-US" b="1" dirty="0">
                <a:latin typeface="+mj-lt"/>
              </a:rPr>
              <a:t>Primary features: </a:t>
            </a:r>
            <a:r>
              <a:rPr lang="en-US" dirty="0">
                <a:latin typeface="+mj-lt"/>
              </a:rPr>
              <a:t>Crime rate, Median House Price Median School Score</a:t>
            </a:r>
          </a:p>
          <a:p>
            <a:r>
              <a:rPr lang="en-US" b="1" dirty="0">
                <a:latin typeface="+mj-lt"/>
              </a:rPr>
              <a:t>Secondary features: </a:t>
            </a:r>
            <a:r>
              <a:rPr lang="en-US" dirty="0">
                <a:latin typeface="+mj-lt"/>
              </a:rPr>
              <a:t>Driving distance, number of venues of interest</a:t>
            </a:r>
          </a:p>
          <a:p>
            <a:r>
              <a:rPr lang="en-US" dirty="0">
                <a:latin typeface="+mj-lt"/>
              </a:rPr>
              <a:t>1</a:t>
            </a:r>
            <a:r>
              <a:rPr lang="en-US" baseline="30000" dirty="0">
                <a:latin typeface="+mj-lt"/>
              </a:rPr>
              <a:t>st</a:t>
            </a:r>
            <a:r>
              <a:rPr lang="en-US" dirty="0">
                <a:latin typeface="+mj-lt"/>
              </a:rPr>
              <a:t> level : use primary features in </a:t>
            </a:r>
            <a:r>
              <a:rPr lang="en-US" dirty="0" err="1">
                <a:latin typeface="+mj-lt"/>
              </a:rPr>
              <a:t>KMeans</a:t>
            </a:r>
            <a:r>
              <a:rPr lang="en-US" dirty="0">
                <a:latin typeface="+mj-lt"/>
              </a:rPr>
              <a:t>, obtain 2 clusters – use elbow method and silhouette scores to determine K=2</a:t>
            </a:r>
          </a:p>
          <a:p>
            <a:endParaRPr lang="en-US" dirty="0">
              <a:latin typeface="+mj-lt"/>
            </a:endParaRPr>
          </a:p>
          <a:p>
            <a:r>
              <a:rPr lang="en-US" dirty="0">
                <a:latin typeface="+mj-lt"/>
              </a:rPr>
              <a:t>2</a:t>
            </a:r>
            <a:r>
              <a:rPr lang="en-US" baseline="30000" dirty="0">
                <a:latin typeface="+mj-lt"/>
              </a:rPr>
              <a:t>nd</a:t>
            </a:r>
            <a:r>
              <a:rPr lang="en-US" dirty="0">
                <a:latin typeface="+mj-lt"/>
              </a:rPr>
              <a:t> level: Use secondary features in </a:t>
            </a:r>
            <a:r>
              <a:rPr lang="en-US" dirty="0" err="1">
                <a:latin typeface="+mj-lt"/>
              </a:rPr>
              <a:t>Kmeans</a:t>
            </a:r>
            <a:r>
              <a:rPr lang="en-US" dirty="0">
                <a:latin typeface="+mj-lt"/>
              </a:rPr>
              <a:t> for both of the primary clusters - use elbow method and silhouette scores to determine K=2</a:t>
            </a:r>
          </a:p>
          <a:p>
            <a:endParaRPr lang="en-US" dirty="0">
              <a:latin typeface="+mj-lt"/>
            </a:endParaRPr>
          </a:p>
          <a:p>
            <a:r>
              <a:rPr lang="en-US" dirty="0">
                <a:latin typeface="+mj-lt"/>
              </a:rPr>
              <a:t>Obtained 4 clusters, each represented by a different color on the map.</a:t>
            </a:r>
          </a:p>
          <a:p>
            <a:endParaRPr lang="en-US" dirty="0">
              <a:latin typeface="+mj-lt"/>
            </a:endParaRPr>
          </a:p>
          <a:p>
            <a:r>
              <a:rPr lang="en-US" dirty="0">
                <a:latin typeface="+mj-lt"/>
              </a:rPr>
              <a:t>Map also has markers for each community area listing feature values</a:t>
            </a:r>
          </a:p>
          <a:p>
            <a:endParaRPr lang="en-US" dirty="0">
              <a:latin typeface="+mj-lt"/>
            </a:endParaRPr>
          </a:p>
          <a:p>
            <a:r>
              <a:rPr lang="en-US" b="1" dirty="0">
                <a:latin typeface="+mj-lt"/>
              </a:rPr>
              <a:t>The family can compare community areas using this map</a:t>
            </a:r>
          </a:p>
          <a:p>
            <a:endParaRPr lang="en-US" dirty="0">
              <a:latin typeface="+mj-lt"/>
            </a:endParaRPr>
          </a:p>
        </p:txBody>
      </p:sp>
    </p:spTree>
    <p:extLst>
      <p:ext uri="{BB962C8B-B14F-4D97-AF65-F5344CB8AC3E}">
        <p14:creationId xmlns:p14="http://schemas.microsoft.com/office/powerpoint/2010/main" val="6324931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748B89-890E-D346-A3FB-89DA77F05F3D}"/>
              </a:ext>
            </a:extLst>
          </p:cNvPr>
          <p:cNvSpPr/>
          <p:nvPr/>
        </p:nvSpPr>
        <p:spPr>
          <a:xfrm>
            <a:off x="4645572" y="305859"/>
            <a:ext cx="7241628" cy="5632311"/>
          </a:xfrm>
          <a:prstGeom prst="rect">
            <a:avLst/>
          </a:prstGeom>
        </p:spPr>
        <p:txBody>
          <a:bodyPr wrap="square">
            <a:spAutoFit/>
          </a:bodyPr>
          <a:lstStyle/>
          <a:p>
            <a:pPr>
              <a:spcBef>
                <a:spcPts val="1200"/>
              </a:spcBef>
            </a:pPr>
            <a:r>
              <a:rPr lang="en-US" b="1" dirty="0">
                <a:solidFill>
                  <a:srgbClr val="000000"/>
                </a:solidFill>
                <a:latin typeface="+mj-lt"/>
                <a:ea typeface="Times New Roman" panose="02020603050405020304" pitchFamily="18" charset="0"/>
                <a:cs typeface="Times New Roman" panose="02020603050405020304" pitchFamily="18" charset="0"/>
              </a:rPr>
              <a:t>Yellow cluster (1):</a:t>
            </a:r>
            <a:endParaRPr lang="en-US" sz="2000" dirty="0">
              <a:effectLst/>
              <a:latin typeface="+mj-lt"/>
              <a:ea typeface="Calibri" panose="020F0502020204030204" pitchFamily="34" charset="0"/>
              <a:cs typeface="Times New Roman" panose="02020603050405020304" pitchFamily="18" charset="0"/>
            </a:endParaRPr>
          </a:p>
          <a:p>
            <a:pPr marL="342900" marR="0" lvl="0" indent="-342900">
              <a:spcBef>
                <a:spcPts val="0"/>
              </a:spcBef>
              <a:spcAft>
                <a:spcPts val="0"/>
              </a:spcAft>
              <a:buSzPts val="1000"/>
              <a:buFont typeface="Symbol" pitchFamily="2" charset="2"/>
              <a:buChar char=""/>
              <a:tabLst>
                <a:tab pos="457200" algn="l"/>
              </a:tabLst>
            </a:pPr>
            <a:r>
              <a:rPr lang="en-US" dirty="0">
                <a:solidFill>
                  <a:srgbClr val="000000"/>
                </a:solidFill>
                <a:latin typeface="+mj-lt"/>
                <a:ea typeface="Times New Roman" panose="02020603050405020304" pitchFamily="18" charset="0"/>
                <a:cs typeface="Times New Roman" panose="02020603050405020304" pitchFamily="18" charset="0"/>
              </a:rPr>
              <a:t>lower crime rates (most are below 100 and all are below 145 per 1000 residents).</a:t>
            </a:r>
            <a:endParaRPr lang="en-US" sz="2000" dirty="0">
              <a:solidFill>
                <a:srgbClr val="000000"/>
              </a:solidFill>
              <a:latin typeface="+mj-lt"/>
              <a:ea typeface="Calibri" panose="020F0502020204030204" pitchFamily="34" charset="0"/>
              <a:cs typeface="Times New Roman" panose="02020603050405020304" pitchFamily="18" charset="0"/>
            </a:endParaRPr>
          </a:p>
          <a:p>
            <a:pPr marL="342900" marR="0" lvl="0" indent="-342900">
              <a:spcBef>
                <a:spcPts val="0"/>
              </a:spcBef>
              <a:spcAft>
                <a:spcPts val="0"/>
              </a:spcAft>
              <a:buSzPts val="1000"/>
              <a:buFont typeface="Symbol" pitchFamily="2" charset="2"/>
              <a:buChar char=""/>
              <a:tabLst>
                <a:tab pos="457200" algn="l"/>
              </a:tabLst>
            </a:pPr>
            <a:r>
              <a:rPr lang="en-US" dirty="0">
                <a:solidFill>
                  <a:srgbClr val="000000"/>
                </a:solidFill>
                <a:latin typeface="+mj-lt"/>
                <a:ea typeface="Times New Roman" panose="02020603050405020304" pitchFamily="18" charset="0"/>
                <a:cs typeface="Times New Roman" panose="02020603050405020304" pitchFamily="18" charset="0"/>
              </a:rPr>
              <a:t>median house prices  below $450000 </a:t>
            </a:r>
            <a:r>
              <a:rPr lang="en-US" i="1" dirty="0">
                <a:solidFill>
                  <a:srgbClr val="000000"/>
                </a:solidFill>
                <a:latin typeface="+mj-lt"/>
                <a:ea typeface="Times New Roman" panose="02020603050405020304" pitchFamily="18" charset="0"/>
                <a:cs typeface="Times New Roman" panose="02020603050405020304" pitchFamily="18" charset="0"/>
              </a:rPr>
              <a:t>- except Kenwood and Hyde Park , $640,000, at the shore</a:t>
            </a:r>
            <a:endParaRPr lang="en-US" sz="2000" i="1" dirty="0">
              <a:solidFill>
                <a:srgbClr val="000000"/>
              </a:solidFill>
              <a:latin typeface="+mj-lt"/>
              <a:ea typeface="Calibri" panose="020F0502020204030204" pitchFamily="34" charset="0"/>
              <a:cs typeface="Times New Roman" panose="02020603050405020304" pitchFamily="18" charset="0"/>
            </a:endParaRPr>
          </a:p>
          <a:p>
            <a:pPr marL="342900" marR="0" lvl="0" indent="-342900">
              <a:spcBef>
                <a:spcPts val="0"/>
              </a:spcBef>
              <a:spcAft>
                <a:spcPts val="0"/>
              </a:spcAft>
              <a:buSzPts val="1000"/>
              <a:buFont typeface="Symbol" pitchFamily="2" charset="2"/>
              <a:buChar char=""/>
              <a:tabLst>
                <a:tab pos="457200" algn="l"/>
              </a:tabLst>
            </a:pPr>
            <a:r>
              <a:rPr lang="en-US" dirty="0">
                <a:solidFill>
                  <a:srgbClr val="000000"/>
                </a:solidFill>
                <a:latin typeface="+mj-lt"/>
                <a:ea typeface="Times New Roman" panose="02020603050405020304" pitchFamily="18" charset="0"/>
                <a:cs typeface="Times New Roman" panose="02020603050405020304" pitchFamily="18" charset="0"/>
              </a:rPr>
              <a:t>median school scores  mostly at or above 4 </a:t>
            </a:r>
            <a:r>
              <a:rPr lang="en-US" i="1" dirty="0">
                <a:solidFill>
                  <a:srgbClr val="000000"/>
                </a:solidFill>
                <a:latin typeface="+mj-lt"/>
                <a:ea typeface="Times New Roman" panose="02020603050405020304" pitchFamily="18" charset="0"/>
                <a:cs typeface="Times New Roman" panose="02020603050405020304" pitchFamily="18" charset="0"/>
              </a:rPr>
              <a:t>– except Gage Park, Clearing (3.5)</a:t>
            </a:r>
            <a:endParaRPr lang="en-US" sz="2000" i="1" dirty="0">
              <a:solidFill>
                <a:srgbClr val="000000"/>
              </a:solidFill>
              <a:latin typeface="+mj-lt"/>
              <a:ea typeface="Calibri" panose="020F0502020204030204" pitchFamily="34" charset="0"/>
              <a:cs typeface="Times New Roman" panose="02020603050405020304" pitchFamily="18" charset="0"/>
            </a:endParaRPr>
          </a:p>
          <a:p>
            <a:pPr marL="342900" marR="0" lvl="0" indent="-342900">
              <a:spcBef>
                <a:spcPts val="0"/>
              </a:spcBef>
              <a:spcAft>
                <a:spcPts val="0"/>
              </a:spcAft>
              <a:buSzPts val="1000"/>
              <a:buFont typeface="Symbol" pitchFamily="2" charset="2"/>
              <a:buChar char=""/>
              <a:tabLst>
                <a:tab pos="457200" algn="l"/>
              </a:tabLst>
            </a:pPr>
            <a:r>
              <a:rPr lang="en-US" dirty="0">
                <a:solidFill>
                  <a:srgbClr val="000000"/>
                </a:solidFill>
                <a:latin typeface="+mj-lt"/>
                <a:ea typeface="Times New Roman" panose="02020603050405020304" pitchFamily="18" charset="0"/>
                <a:cs typeface="Times New Roman" panose="02020603050405020304" pitchFamily="18" charset="0"/>
              </a:rPr>
              <a:t>number of music schools or martial arts dojos within 2km is 0 or 1-</a:t>
            </a:r>
            <a:r>
              <a:rPr lang="en-US" i="1" dirty="0">
                <a:solidFill>
                  <a:srgbClr val="000000"/>
                </a:solidFill>
                <a:latin typeface="+mj-lt"/>
                <a:ea typeface="Times New Roman" panose="02020603050405020304" pitchFamily="18" charset="0"/>
                <a:cs typeface="Times New Roman" panose="02020603050405020304" pitchFamily="18" charset="0"/>
              </a:rPr>
              <a:t> except Jefferson Park and Portage Park </a:t>
            </a:r>
          </a:p>
          <a:p>
            <a:pPr marL="342900" marR="0" lvl="0" indent="-342900">
              <a:spcBef>
                <a:spcPts val="0"/>
              </a:spcBef>
              <a:spcAft>
                <a:spcPts val="0"/>
              </a:spcAft>
              <a:buSzPts val="1000"/>
              <a:buFont typeface="Symbol" pitchFamily="2" charset="2"/>
              <a:buChar char=""/>
              <a:tabLst>
                <a:tab pos="457200" algn="l"/>
              </a:tabLst>
            </a:pPr>
            <a:endParaRPr lang="en-US" i="1" dirty="0">
              <a:solidFill>
                <a:srgbClr val="000000"/>
              </a:solidFill>
              <a:latin typeface="+mj-lt"/>
              <a:ea typeface="Times New Roman" panose="02020603050405020304" pitchFamily="18" charset="0"/>
              <a:cs typeface="Times New Roman" panose="02020603050405020304" pitchFamily="18" charset="0"/>
            </a:endParaRPr>
          </a:p>
          <a:p>
            <a:pPr marR="0" lvl="0">
              <a:spcBef>
                <a:spcPts val="0"/>
              </a:spcBef>
              <a:spcAft>
                <a:spcPts val="0"/>
              </a:spcAft>
              <a:buSzPts val="1000"/>
              <a:tabLst>
                <a:tab pos="457200" algn="l"/>
              </a:tabLst>
            </a:pPr>
            <a:r>
              <a:rPr lang="en-US" b="1" dirty="0">
                <a:solidFill>
                  <a:srgbClr val="000000"/>
                </a:solidFill>
                <a:latin typeface="+mj-lt"/>
                <a:ea typeface="Times New Roman" panose="02020603050405020304" pitchFamily="18" charset="0"/>
                <a:cs typeface="Times New Roman" panose="02020603050405020304" pitchFamily="18" charset="0"/>
              </a:rPr>
              <a:t>Orange cluster (2):</a:t>
            </a:r>
            <a:endParaRPr lang="en-US" sz="2000" dirty="0">
              <a:effectLst/>
              <a:latin typeface="+mj-lt"/>
              <a:ea typeface="Calibri" panose="020F0502020204030204" pitchFamily="34" charset="0"/>
              <a:cs typeface="Times New Roman" panose="02020603050405020304" pitchFamily="18" charset="0"/>
            </a:endParaRPr>
          </a:p>
          <a:p>
            <a:pPr marL="342900" marR="0" lvl="0" indent="-342900">
              <a:spcBef>
                <a:spcPts val="0"/>
              </a:spcBef>
              <a:spcAft>
                <a:spcPts val="0"/>
              </a:spcAft>
              <a:buSzPts val="1000"/>
              <a:buFont typeface="Symbol" pitchFamily="2" charset="2"/>
              <a:buChar char=""/>
              <a:tabLst>
                <a:tab pos="457200" algn="l"/>
              </a:tabLst>
            </a:pPr>
            <a:r>
              <a:rPr lang="en-US" dirty="0">
                <a:solidFill>
                  <a:srgbClr val="000000"/>
                </a:solidFill>
                <a:latin typeface="+mj-lt"/>
                <a:ea typeface="Times New Roman" panose="02020603050405020304" pitchFamily="18" charset="0"/>
                <a:cs typeface="Times New Roman" panose="02020603050405020304" pitchFamily="18" charset="0"/>
              </a:rPr>
              <a:t>lower crime rates. most below 120, the exceptions are the community areas very close to Downtown such as Loop (424.64) and Near North Side (214.99) </a:t>
            </a:r>
            <a:endParaRPr lang="en-US" sz="2000" dirty="0">
              <a:solidFill>
                <a:srgbClr val="000000"/>
              </a:solidFill>
              <a:latin typeface="+mj-lt"/>
              <a:ea typeface="Calibri" panose="020F0502020204030204" pitchFamily="34" charset="0"/>
              <a:cs typeface="Times New Roman" panose="02020603050405020304" pitchFamily="18" charset="0"/>
            </a:endParaRPr>
          </a:p>
          <a:p>
            <a:pPr marL="342900" marR="0" lvl="0" indent="-342900">
              <a:spcBef>
                <a:spcPts val="0"/>
              </a:spcBef>
              <a:spcAft>
                <a:spcPts val="0"/>
              </a:spcAft>
              <a:buSzPts val="1000"/>
              <a:buFont typeface="Symbol" pitchFamily="2" charset="2"/>
              <a:buChar char=""/>
              <a:tabLst>
                <a:tab pos="457200" algn="l"/>
              </a:tabLst>
            </a:pPr>
            <a:r>
              <a:rPr lang="en-US" dirty="0">
                <a:solidFill>
                  <a:srgbClr val="000000"/>
                </a:solidFill>
                <a:latin typeface="+mj-lt"/>
                <a:ea typeface="Times New Roman" panose="02020603050405020304" pitchFamily="18" charset="0"/>
                <a:cs typeface="Times New Roman" panose="02020603050405020304" pitchFamily="18" charset="0"/>
              </a:rPr>
              <a:t>median house prices start at $400K and go as high as $1200K. The community areas in the north west region of this cluster, </a:t>
            </a:r>
            <a:r>
              <a:rPr lang="en-US" b="1" dirty="0">
                <a:solidFill>
                  <a:srgbClr val="000000"/>
                </a:solidFill>
                <a:latin typeface="+mj-lt"/>
                <a:ea typeface="Times New Roman" panose="02020603050405020304" pitchFamily="18" charset="0"/>
                <a:cs typeface="Times New Roman" panose="02020603050405020304" pitchFamily="18" charset="0"/>
              </a:rPr>
              <a:t>Irving Park and Avondale,</a:t>
            </a:r>
            <a:r>
              <a:rPr lang="en-US" dirty="0">
                <a:solidFill>
                  <a:srgbClr val="000000"/>
                </a:solidFill>
                <a:latin typeface="+mj-lt"/>
                <a:ea typeface="Times New Roman" panose="02020603050405020304" pitchFamily="18" charset="0"/>
                <a:cs typeface="Times New Roman" panose="02020603050405020304" pitchFamily="18" charset="0"/>
              </a:rPr>
              <a:t> have the lowest house prices in this cluster.</a:t>
            </a:r>
            <a:endParaRPr lang="en-US" sz="2000" dirty="0">
              <a:solidFill>
                <a:srgbClr val="000000"/>
              </a:solidFill>
              <a:latin typeface="+mj-lt"/>
              <a:ea typeface="Calibri" panose="020F0502020204030204" pitchFamily="34" charset="0"/>
              <a:cs typeface="Times New Roman" panose="02020603050405020304" pitchFamily="18" charset="0"/>
            </a:endParaRPr>
          </a:p>
          <a:p>
            <a:pPr marL="342900" marR="0" lvl="0" indent="-342900">
              <a:spcBef>
                <a:spcPts val="0"/>
              </a:spcBef>
              <a:spcAft>
                <a:spcPts val="0"/>
              </a:spcAft>
              <a:buSzPts val="1000"/>
              <a:buFont typeface="Symbol" pitchFamily="2" charset="2"/>
              <a:buChar char=""/>
              <a:tabLst>
                <a:tab pos="457200" algn="l"/>
              </a:tabLst>
            </a:pPr>
            <a:r>
              <a:rPr lang="en-US" dirty="0">
                <a:solidFill>
                  <a:srgbClr val="000000"/>
                </a:solidFill>
                <a:latin typeface="+mj-lt"/>
                <a:ea typeface="Times New Roman" panose="02020603050405020304" pitchFamily="18" charset="0"/>
                <a:cs typeface="Times New Roman" panose="02020603050405020304" pitchFamily="18" charset="0"/>
              </a:rPr>
              <a:t>median school scores are all at or above 4 with only one exception of 3.5 (Near South Side)</a:t>
            </a:r>
            <a:endParaRPr lang="en-US" sz="2000" dirty="0">
              <a:solidFill>
                <a:srgbClr val="000000"/>
              </a:solidFill>
              <a:latin typeface="+mj-lt"/>
              <a:ea typeface="Calibri" panose="020F0502020204030204" pitchFamily="34" charset="0"/>
              <a:cs typeface="Times New Roman" panose="02020603050405020304" pitchFamily="18" charset="0"/>
            </a:endParaRPr>
          </a:p>
          <a:p>
            <a:pPr marL="342900" marR="0" lvl="0" indent="-342900">
              <a:spcBef>
                <a:spcPts val="0"/>
              </a:spcBef>
              <a:spcAft>
                <a:spcPts val="0"/>
              </a:spcAft>
              <a:buSzPts val="1000"/>
              <a:buFont typeface="Symbol" pitchFamily="2" charset="2"/>
              <a:buChar char=""/>
              <a:tabLst>
                <a:tab pos="457200" algn="l"/>
              </a:tabLst>
            </a:pPr>
            <a:r>
              <a:rPr lang="en-US" dirty="0">
                <a:solidFill>
                  <a:srgbClr val="000000"/>
                </a:solidFill>
                <a:latin typeface="+mj-lt"/>
                <a:ea typeface="Times New Roman" panose="02020603050405020304" pitchFamily="18" charset="0"/>
                <a:cs typeface="Times New Roman" panose="02020603050405020304" pitchFamily="18" charset="0"/>
              </a:rPr>
              <a:t>parks, music schools, and martial arts dojos are abundant in these community areas.</a:t>
            </a:r>
            <a:endParaRPr lang="en-US" sz="2000" dirty="0">
              <a:solidFill>
                <a:srgbClr val="000000"/>
              </a:solidFill>
              <a:latin typeface="+mj-lt"/>
              <a:ea typeface="Calibri" panose="020F0502020204030204" pitchFamily="34" charset="0"/>
              <a:cs typeface="Times New Roman" panose="02020603050405020304" pitchFamily="18" charset="0"/>
            </a:endParaRPr>
          </a:p>
        </p:txBody>
      </p:sp>
      <p:pic>
        <p:nvPicPr>
          <p:cNvPr id="4" name="Picture 3" descr="Map&#10;&#10;Description automatically generated">
            <a:extLst>
              <a:ext uri="{FF2B5EF4-FFF2-40B4-BE49-F238E27FC236}">
                <a16:creationId xmlns:a16="http://schemas.microsoft.com/office/drawing/2014/main" id="{064CA0E7-CBDA-9443-8D8A-0CB57F2BBD1B}"/>
              </a:ext>
            </a:extLst>
          </p:cNvPr>
          <p:cNvPicPr>
            <a:picLocks noChangeAspect="1"/>
          </p:cNvPicPr>
          <p:nvPr/>
        </p:nvPicPr>
        <p:blipFill>
          <a:blip r:embed="rId2"/>
          <a:stretch>
            <a:fillRect/>
          </a:stretch>
        </p:blipFill>
        <p:spPr>
          <a:xfrm>
            <a:off x="304800" y="649222"/>
            <a:ext cx="4190922" cy="5075438"/>
          </a:xfrm>
          <a:prstGeom prst="rect">
            <a:avLst/>
          </a:prstGeom>
        </p:spPr>
      </p:pic>
    </p:spTree>
    <p:extLst>
      <p:ext uri="{BB962C8B-B14F-4D97-AF65-F5344CB8AC3E}">
        <p14:creationId xmlns:p14="http://schemas.microsoft.com/office/powerpoint/2010/main" val="35946888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Map&#10;&#10;Description automatically generated">
            <a:extLst>
              <a:ext uri="{FF2B5EF4-FFF2-40B4-BE49-F238E27FC236}">
                <a16:creationId xmlns:a16="http://schemas.microsoft.com/office/drawing/2014/main" id="{064CA0E7-CBDA-9443-8D8A-0CB57F2BBD1B}"/>
              </a:ext>
            </a:extLst>
          </p:cNvPr>
          <p:cNvPicPr>
            <a:picLocks noChangeAspect="1"/>
          </p:cNvPicPr>
          <p:nvPr/>
        </p:nvPicPr>
        <p:blipFill>
          <a:blip r:embed="rId2"/>
          <a:stretch>
            <a:fillRect/>
          </a:stretch>
        </p:blipFill>
        <p:spPr>
          <a:xfrm>
            <a:off x="245655" y="515007"/>
            <a:ext cx="4397212" cy="5325267"/>
          </a:xfrm>
          <a:prstGeom prst="rect">
            <a:avLst/>
          </a:prstGeom>
        </p:spPr>
      </p:pic>
      <p:sp>
        <p:nvSpPr>
          <p:cNvPr id="5" name="Rectangle 4">
            <a:extLst>
              <a:ext uri="{FF2B5EF4-FFF2-40B4-BE49-F238E27FC236}">
                <a16:creationId xmlns:a16="http://schemas.microsoft.com/office/drawing/2014/main" id="{0C5A7368-1C0D-2340-9D82-E253B70AF1EF}"/>
              </a:ext>
            </a:extLst>
          </p:cNvPr>
          <p:cNvSpPr/>
          <p:nvPr/>
        </p:nvSpPr>
        <p:spPr>
          <a:xfrm>
            <a:off x="4771697" y="240804"/>
            <a:ext cx="6924329" cy="5509200"/>
          </a:xfrm>
          <a:prstGeom prst="rect">
            <a:avLst/>
          </a:prstGeom>
        </p:spPr>
        <p:txBody>
          <a:bodyPr wrap="square">
            <a:spAutoFit/>
          </a:bodyPr>
          <a:lstStyle/>
          <a:p>
            <a:pPr>
              <a:spcBef>
                <a:spcPts val="1200"/>
              </a:spcBef>
            </a:pPr>
            <a:r>
              <a:rPr lang="en-US" b="1" dirty="0">
                <a:solidFill>
                  <a:srgbClr val="000000"/>
                </a:solidFill>
                <a:latin typeface="+mj-lt"/>
                <a:ea typeface="Times New Roman" panose="02020603050405020304" pitchFamily="18" charset="0"/>
                <a:cs typeface="Times New Roman" panose="02020603050405020304" pitchFamily="18" charset="0"/>
              </a:rPr>
              <a:t>Dark orange cluster (3):</a:t>
            </a:r>
            <a:endParaRPr lang="en-US" sz="2000" dirty="0">
              <a:effectLst/>
              <a:latin typeface="+mj-lt"/>
              <a:ea typeface="Calibri" panose="020F0502020204030204" pitchFamily="34" charset="0"/>
              <a:cs typeface="Times New Roman" panose="02020603050405020304" pitchFamily="18" charset="0"/>
            </a:endParaRPr>
          </a:p>
          <a:p>
            <a:pPr marL="342900" marR="0" lvl="0" indent="-342900">
              <a:spcBef>
                <a:spcPts val="0"/>
              </a:spcBef>
              <a:spcAft>
                <a:spcPts val="0"/>
              </a:spcAft>
              <a:buSzPts val="1000"/>
              <a:buFont typeface="Symbol" pitchFamily="2" charset="2"/>
              <a:buChar char=""/>
              <a:tabLst>
                <a:tab pos="457200" algn="l"/>
              </a:tabLst>
            </a:pPr>
            <a:r>
              <a:rPr lang="en-US" dirty="0">
                <a:solidFill>
                  <a:srgbClr val="000000"/>
                </a:solidFill>
                <a:latin typeface="+mj-lt"/>
                <a:ea typeface="Times New Roman" panose="02020603050405020304" pitchFamily="18" charset="0"/>
                <a:cs typeface="Times New Roman" panose="02020603050405020304" pitchFamily="18" charset="0"/>
              </a:rPr>
              <a:t>northern part of this cluster -&gt; pretty high crime rates</a:t>
            </a:r>
          </a:p>
          <a:p>
            <a:pPr marR="0" lvl="0">
              <a:spcBef>
                <a:spcPts val="0"/>
              </a:spcBef>
              <a:spcAft>
                <a:spcPts val="0"/>
              </a:spcAft>
              <a:buSzPts val="1000"/>
              <a:tabLst>
                <a:tab pos="457200" algn="l"/>
              </a:tabLst>
            </a:pPr>
            <a:r>
              <a:rPr lang="en-US" dirty="0">
                <a:solidFill>
                  <a:srgbClr val="000000"/>
                </a:solidFill>
                <a:latin typeface="+mj-lt"/>
                <a:ea typeface="Times New Roman" panose="02020603050405020304" pitchFamily="18" charset="0"/>
                <a:cs typeface="Times New Roman" panose="02020603050405020304" pitchFamily="18" charset="0"/>
              </a:rPr>
              <a:t>      (Englewood: 425, Greater Grand Crossing: 378)</a:t>
            </a:r>
            <a:endParaRPr lang="en-US" sz="2000" dirty="0">
              <a:solidFill>
                <a:srgbClr val="000000"/>
              </a:solidFill>
              <a:latin typeface="+mj-lt"/>
              <a:ea typeface="Calibri" panose="020F0502020204030204" pitchFamily="34" charset="0"/>
              <a:cs typeface="Times New Roman" panose="02020603050405020304" pitchFamily="18" charset="0"/>
            </a:endParaRPr>
          </a:p>
          <a:p>
            <a:pPr marL="342900" marR="0" lvl="0" indent="-342900">
              <a:spcBef>
                <a:spcPts val="0"/>
              </a:spcBef>
              <a:spcAft>
                <a:spcPts val="0"/>
              </a:spcAft>
              <a:buSzPts val="1000"/>
              <a:buFont typeface="Symbol" pitchFamily="2" charset="2"/>
              <a:buChar char=""/>
              <a:tabLst>
                <a:tab pos="457200" algn="l"/>
              </a:tabLst>
            </a:pPr>
            <a:r>
              <a:rPr lang="en-US" dirty="0">
                <a:solidFill>
                  <a:srgbClr val="000000"/>
                </a:solidFill>
                <a:latin typeface="+mj-lt"/>
                <a:ea typeface="Times New Roman" panose="02020603050405020304" pitchFamily="18" charset="0"/>
                <a:cs typeface="Times New Roman" panose="02020603050405020304" pitchFamily="18" charset="0"/>
              </a:rPr>
              <a:t>Lowest house prices –most under $150K</a:t>
            </a:r>
          </a:p>
          <a:p>
            <a:pPr marL="342900" marR="0" lvl="0" indent="-342900">
              <a:spcBef>
                <a:spcPts val="0"/>
              </a:spcBef>
              <a:spcAft>
                <a:spcPts val="0"/>
              </a:spcAft>
              <a:buSzPts val="1000"/>
              <a:buFont typeface="Symbol" pitchFamily="2" charset="2"/>
              <a:buChar char=""/>
              <a:tabLst>
                <a:tab pos="457200" algn="l"/>
              </a:tabLst>
            </a:pPr>
            <a:r>
              <a:rPr lang="en-US" dirty="0">
                <a:solidFill>
                  <a:srgbClr val="000000"/>
                </a:solidFill>
                <a:latin typeface="+mj-lt"/>
                <a:ea typeface="Times New Roman" panose="02020603050405020304" pitchFamily="18" charset="0"/>
                <a:cs typeface="Times New Roman" panose="02020603050405020304" pitchFamily="18" charset="0"/>
              </a:rPr>
              <a:t>The median school scores are all at or below 3 – </a:t>
            </a:r>
            <a:r>
              <a:rPr lang="en-US" i="1" dirty="0">
                <a:solidFill>
                  <a:srgbClr val="000000"/>
                </a:solidFill>
                <a:latin typeface="+mj-lt"/>
                <a:ea typeface="Times New Roman" panose="02020603050405020304" pitchFamily="18" charset="0"/>
                <a:cs typeface="Times New Roman" panose="02020603050405020304" pitchFamily="18" charset="0"/>
              </a:rPr>
              <a:t>except Englewood and Eastside (3.5)</a:t>
            </a:r>
            <a:endParaRPr lang="en-US" sz="2000" i="1" dirty="0">
              <a:solidFill>
                <a:srgbClr val="000000"/>
              </a:solidFill>
              <a:latin typeface="+mj-lt"/>
              <a:ea typeface="Calibri" panose="020F0502020204030204" pitchFamily="34" charset="0"/>
              <a:cs typeface="Times New Roman" panose="02020603050405020304" pitchFamily="18" charset="0"/>
            </a:endParaRPr>
          </a:p>
          <a:p>
            <a:pPr marL="342900" marR="0" lvl="0" indent="-342900">
              <a:spcBef>
                <a:spcPts val="0"/>
              </a:spcBef>
              <a:spcAft>
                <a:spcPts val="0"/>
              </a:spcAft>
              <a:buSzPts val="1000"/>
              <a:buFont typeface="Symbol" pitchFamily="2" charset="2"/>
              <a:buChar char=""/>
              <a:tabLst>
                <a:tab pos="457200" algn="l"/>
              </a:tabLst>
            </a:pPr>
            <a:r>
              <a:rPr lang="en-US" dirty="0">
                <a:solidFill>
                  <a:srgbClr val="000000"/>
                </a:solidFill>
                <a:latin typeface="+mj-lt"/>
                <a:ea typeface="Times New Roman" panose="02020603050405020304" pitchFamily="18" charset="0"/>
                <a:cs typeface="Times New Roman" panose="02020603050405020304" pitchFamily="18" charset="0"/>
              </a:rPr>
              <a:t>some parks, no music schools, very few have martial arts schools</a:t>
            </a:r>
            <a:endParaRPr lang="en-US" sz="2000" dirty="0">
              <a:solidFill>
                <a:srgbClr val="000000"/>
              </a:solidFill>
              <a:latin typeface="+mj-lt"/>
              <a:ea typeface="Calibri" panose="020F0502020204030204" pitchFamily="34" charset="0"/>
              <a:cs typeface="Times New Roman" panose="02020603050405020304" pitchFamily="18" charset="0"/>
            </a:endParaRPr>
          </a:p>
          <a:p>
            <a:pPr>
              <a:spcBef>
                <a:spcPts val="1200"/>
              </a:spcBef>
            </a:pPr>
            <a:r>
              <a:rPr lang="en-US" b="1" dirty="0">
                <a:solidFill>
                  <a:srgbClr val="000000"/>
                </a:solidFill>
                <a:latin typeface="+mj-lt"/>
                <a:ea typeface="Times New Roman" panose="02020603050405020304" pitchFamily="18" charset="0"/>
                <a:cs typeface="Times New Roman" panose="02020603050405020304" pitchFamily="18" charset="0"/>
              </a:rPr>
              <a:t>Darkest cluster (4):</a:t>
            </a:r>
            <a:endParaRPr lang="en-US" sz="2000" dirty="0">
              <a:effectLst/>
              <a:latin typeface="+mj-lt"/>
              <a:ea typeface="Calibri" panose="020F0502020204030204" pitchFamily="34" charset="0"/>
              <a:cs typeface="Times New Roman" panose="02020603050405020304" pitchFamily="18" charset="0"/>
            </a:endParaRPr>
          </a:p>
          <a:p>
            <a:pPr marL="342900" marR="0" lvl="0" indent="-342900">
              <a:spcBef>
                <a:spcPts val="0"/>
              </a:spcBef>
              <a:spcAft>
                <a:spcPts val="0"/>
              </a:spcAft>
              <a:buSzPts val="1000"/>
              <a:buFont typeface="Symbol" pitchFamily="2" charset="2"/>
              <a:buChar char=""/>
              <a:tabLst>
                <a:tab pos="457200" algn="l"/>
              </a:tabLst>
            </a:pPr>
            <a:r>
              <a:rPr lang="en-US" dirty="0">
                <a:solidFill>
                  <a:srgbClr val="000000"/>
                </a:solidFill>
                <a:latin typeface="+mj-lt"/>
                <a:ea typeface="Times New Roman" panose="02020603050405020304" pitchFamily="18" charset="0"/>
                <a:cs typeface="Times New Roman" panose="02020603050405020304" pitchFamily="18" charset="0"/>
              </a:rPr>
              <a:t>high crime rates- most above 200. </a:t>
            </a:r>
          </a:p>
          <a:p>
            <a:pPr marL="342900" marR="0" lvl="0" indent="-342900">
              <a:spcBef>
                <a:spcPts val="0"/>
              </a:spcBef>
              <a:spcAft>
                <a:spcPts val="0"/>
              </a:spcAft>
              <a:buSzPts val="1000"/>
              <a:buFont typeface="Symbol" pitchFamily="2" charset="2"/>
              <a:buChar char=""/>
              <a:tabLst>
                <a:tab pos="457200" algn="l"/>
              </a:tabLst>
            </a:pPr>
            <a:r>
              <a:rPr lang="en-US" dirty="0">
                <a:solidFill>
                  <a:srgbClr val="000000"/>
                </a:solidFill>
                <a:latin typeface="+mj-lt"/>
                <a:ea typeface="Times New Roman" panose="02020603050405020304" pitchFamily="18" charset="0"/>
                <a:cs typeface="Times New Roman" panose="02020603050405020304" pitchFamily="18" charset="0"/>
              </a:rPr>
              <a:t>Hermosa and Garfield Ridge are the safest community areas in this cluster with crime rates below 100.</a:t>
            </a:r>
            <a:endParaRPr lang="en-US" sz="2000" dirty="0">
              <a:solidFill>
                <a:srgbClr val="000000"/>
              </a:solidFill>
              <a:latin typeface="+mj-lt"/>
              <a:ea typeface="Calibri" panose="020F0502020204030204" pitchFamily="34" charset="0"/>
              <a:cs typeface="Times New Roman" panose="02020603050405020304" pitchFamily="18" charset="0"/>
            </a:endParaRPr>
          </a:p>
          <a:p>
            <a:pPr marL="342900" marR="0" lvl="0" indent="-342900">
              <a:spcBef>
                <a:spcPts val="0"/>
              </a:spcBef>
              <a:spcAft>
                <a:spcPts val="0"/>
              </a:spcAft>
              <a:buSzPts val="1000"/>
              <a:buFont typeface="Symbol" pitchFamily="2" charset="2"/>
              <a:buChar char=""/>
              <a:tabLst>
                <a:tab pos="457200" algn="l"/>
              </a:tabLst>
            </a:pPr>
            <a:r>
              <a:rPr lang="en-US" dirty="0">
                <a:solidFill>
                  <a:srgbClr val="000000"/>
                </a:solidFill>
                <a:latin typeface="+mj-lt"/>
                <a:ea typeface="Times New Roman" panose="02020603050405020304" pitchFamily="18" charset="0"/>
                <a:cs typeface="Times New Roman" panose="02020603050405020304" pitchFamily="18" charset="0"/>
              </a:rPr>
              <a:t>median house prices close to $200K and above going as high as $500K.</a:t>
            </a:r>
            <a:endParaRPr lang="en-US" sz="2000" dirty="0">
              <a:solidFill>
                <a:srgbClr val="000000"/>
              </a:solidFill>
              <a:latin typeface="+mj-lt"/>
              <a:ea typeface="Calibri" panose="020F0502020204030204" pitchFamily="34" charset="0"/>
              <a:cs typeface="Times New Roman" panose="02020603050405020304" pitchFamily="18" charset="0"/>
            </a:endParaRPr>
          </a:p>
          <a:p>
            <a:pPr marL="342900" marR="0" lvl="0" indent="-342900">
              <a:spcBef>
                <a:spcPts val="0"/>
              </a:spcBef>
              <a:spcAft>
                <a:spcPts val="0"/>
              </a:spcAft>
              <a:buSzPts val="1000"/>
              <a:buFont typeface="Symbol" pitchFamily="2" charset="2"/>
              <a:buChar char=""/>
              <a:tabLst>
                <a:tab pos="457200" algn="l"/>
              </a:tabLst>
            </a:pPr>
            <a:r>
              <a:rPr lang="en-US" dirty="0">
                <a:solidFill>
                  <a:srgbClr val="000000"/>
                </a:solidFill>
                <a:latin typeface="+mj-lt"/>
                <a:ea typeface="Times New Roman" panose="02020603050405020304" pitchFamily="18" charset="0"/>
                <a:cs typeface="Times New Roman" panose="02020603050405020304" pitchFamily="18" charset="0"/>
              </a:rPr>
              <a:t>median school scores are 3 or below except for Humboldt Park (4) and West Garfield Park (3).</a:t>
            </a:r>
            <a:endParaRPr lang="en-US" sz="2000" dirty="0">
              <a:solidFill>
                <a:srgbClr val="000000"/>
              </a:solidFill>
              <a:latin typeface="+mj-lt"/>
              <a:ea typeface="Calibri" panose="020F0502020204030204" pitchFamily="34" charset="0"/>
              <a:cs typeface="Times New Roman" panose="02020603050405020304" pitchFamily="18" charset="0"/>
            </a:endParaRPr>
          </a:p>
          <a:p>
            <a:pPr marL="342900" marR="0" lvl="0" indent="-342900">
              <a:spcBef>
                <a:spcPts val="0"/>
              </a:spcBef>
              <a:spcAft>
                <a:spcPts val="0"/>
              </a:spcAft>
              <a:buSzPts val="1000"/>
              <a:buFont typeface="Symbol" pitchFamily="2" charset="2"/>
              <a:buChar char=""/>
              <a:tabLst>
                <a:tab pos="457200" algn="l"/>
              </a:tabLst>
            </a:pPr>
            <a:r>
              <a:rPr lang="en-US" dirty="0">
                <a:solidFill>
                  <a:srgbClr val="000000"/>
                </a:solidFill>
                <a:latin typeface="+mj-lt"/>
                <a:ea typeface="Times New Roman" panose="02020603050405020304" pitchFamily="18" charset="0"/>
                <a:cs typeface="Times New Roman" panose="02020603050405020304" pitchFamily="18" charset="0"/>
              </a:rPr>
              <a:t>The community areas in this cluster at the top side have in general good number of parks, music schools and martial art dojos. The southern parts of the cluster lack those venue types except for the parks.</a:t>
            </a:r>
            <a:endParaRPr lang="en-US" sz="2000" dirty="0">
              <a:solidFill>
                <a:srgbClr val="000000"/>
              </a:solidFill>
              <a:latin typeface="+mj-l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189884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9CD6474-47AA-4D47-AF35-32FA3089BD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5E1FEFA6-7D4F-4746-AE64-D4D52FE76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2">
              <a:lumMod val="75000"/>
              <a:lumOff val="2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Rectangle 13">
            <a:extLst>
              <a:ext uri="{FF2B5EF4-FFF2-40B4-BE49-F238E27FC236}">
                <a16:creationId xmlns:a16="http://schemas.microsoft.com/office/drawing/2014/main" id="{BF8DA3CF-9D4B-403A-9AD4-BB177DAB6C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800" y="685800"/>
            <a:ext cx="10820400" cy="5486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0A27B607-5E20-C142-A2A1-53C5D9FF2423}"/>
              </a:ext>
            </a:extLst>
          </p:cNvPr>
          <p:cNvSpPr>
            <a:spLocks noGrp="1"/>
          </p:cNvSpPr>
          <p:nvPr>
            <p:ph type="title"/>
          </p:nvPr>
        </p:nvSpPr>
        <p:spPr>
          <a:xfrm>
            <a:off x="1371600" y="1020728"/>
            <a:ext cx="9486900" cy="996061"/>
          </a:xfrm>
        </p:spPr>
        <p:txBody>
          <a:bodyPr anchor="b">
            <a:normAutofit/>
          </a:bodyPr>
          <a:lstStyle/>
          <a:p>
            <a:pPr algn="ctr"/>
            <a:r>
              <a:rPr lang="en-US" dirty="0"/>
              <a:t>Results </a:t>
            </a:r>
            <a:endParaRPr lang="en-US"/>
          </a:p>
        </p:txBody>
      </p:sp>
      <p:sp>
        <p:nvSpPr>
          <p:cNvPr id="5" name="Content Placeholder 4">
            <a:extLst>
              <a:ext uri="{FF2B5EF4-FFF2-40B4-BE49-F238E27FC236}">
                <a16:creationId xmlns:a16="http://schemas.microsoft.com/office/drawing/2014/main" id="{28C55DC6-81FB-B241-87A1-08D0F9FAF2CF}"/>
              </a:ext>
            </a:extLst>
          </p:cNvPr>
          <p:cNvSpPr>
            <a:spLocks noGrp="1"/>
          </p:cNvSpPr>
          <p:nvPr>
            <p:ph idx="1"/>
          </p:nvPr>
        </p:nvSpPr>
        <p:spPr>
          <a:xfrm>
            <a:off x="1371600" y="2200940"/>
            <a:ext cx="9486901" cy="3577854"/>
          </a:xfrm>
        </p:spPr>
        <p:txBody>
          <a:bodyPr>
            <a:normAutofit/>
          </a:bodyPr>
          <a:lstStyle/>
          <a:p>
            <a:r>
              <a:rPr lang="en-US" b="1" dirty="0"/>
              <a:t>the community areas in the Orange Cluster (2) are the best if the family can afford it.</a:t>
            </a:r>
          </a:p>
          <a:p>
            <a:r>
              <a:rPr lang="en-US" dirty="0"/>
              <a:t>Especially </a:t>
            </a:r>
            <a:r>
              <a:rPr lang="en-US" b="1" dirty="0"/>
              <a:t>Irving Park</a:t>
            </a:r>
            <a:r>
              <a:rPr lang="en-US" dirty="0"/>
              <a:t> and </a:t>
            </a:r>
            <a:r>
              <a:rPr lang="en-US" b="1" dirty="0"/>
              <a:t>Avondale</a:t>
            </a:r>
            <a:r>
              <a:rPr lang="en-US" dirty="0"/>
              <a:t> can be good choices as they have lower house prices. </a:t>
            </a:r>
          </a:p>
          <a:p>
            <a:r>
              <a:rPr lang="en-US" b="1" dirty="0"/>
              <a:t>The next best cluster is the Yellow Cluster (1).</a:t>
            </a:r>
            <a:r>
              <a:rPr lang="en-US" dirty="0"/>
              <a:t> The family can especially consider </a:t>
            </a:r>
            <a:r>
              <a:rPr lang="en-US" b="1" dirty="0"/>
              <a:t>the community areas in this cluster that are at the boundary of the Orange Cluster.</a:t>
            </a:r>
            <a:endParaRPr lang="en-US" dirty="0"/>
          </a:p>
          <a:p>
            <a:endParaRPr lang="en-US" dirty="0"/>
          </a:p>
        </p:txBody>
      </p:sp>
    </p:spTree>
    <p:extLst>
      <p:ext uri="{BB962C8B-B14F-4D97-AF65-F5344CB8AC3E}">
        <p14:creationId xmlns:p14="http://schemas.microsoft.com/office/powerpoint/2010/main" val="10403604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9CD6474-47AA-4D47-AF35-32FA3089BD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5E1FEFA6-7D4F-4746-AE64-D4D52FE76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2">
              <a:lumMod val="75000"/>
              <a:lumOff val="2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Rectangle 13">
            <a:extLst>
              <a:ext uri="{FF2B5EF4-FFF2-40B4-BE49-F238E27FC236}">
                <a16:creationId xmlns:a16="http://schemas.microsoft.com/office/drawing/2014/main" id="{BF8DA3CF-9D4B-403A-9AD4-BB177DAB6C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800" y="685800"/>
            <a:ext cx="10820400" cy="5486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28C55DC6-81FB-B241-87A1-08D0F9FAF2CF}"/>
              </a:ext>
            </a:extLst>
          </p:cNvPr>
          <p:cNvSpPr>
            <a:spLocks noGrp="1"/>
          </p:cNvSpPr>
          <p:nvPr>
            <p:ph idx="1"/>
          </p:nvPr>
        </p:nvSpPr>
        <p:spPr>
          <a:xfrm>
            <a:off x="1050323" y="876470"/>
            <a:ext cx="9486901" cy="2954125"/>
          </a:xfrm>
        </p:spPr>
        <p:txBody>
          <a:bodyPr>
            <a:normAutofit fontScale="70000" lnSpcReduction="20000"/>
          </a:bodyPr>
          <a:lstStyle/>
          <a:p>
            <a:pPr marL="0" indent="0">
              <a:buNone/>
            </a:pPr>
            <a:r>
              <a:rPr lang="en-US" dirty="0"/>
              <a:t>We can also filter the values in our data frame to come up with a short list. Let’s use the following criteria:</a:t>
            </a:r>
          </a:p>
          <a:p>
            <a:r>
              <a:rPr lang="en-US" dirty="0"/>
              <a:t>1. median house price is less than $700,000 </a:t>
            </a:r>
          </a:p>
          <a:p>
            <a:r>
              <a:rPr lang="en-US" dirty="0"/>
              <a:t>2. crime rate less than 230 (per 1000 residents considering total number of crimes in since 2019)</a:t>
            </a:r>
          </a:p>
          <a:p>
            <a:r>
              <a:rPr lang="en-US" dirty="0"/>
              <a:t>3. median school score is greater than or equal to 4</a:t>
            </a:r>
          </a:p>
          <a:p>
            <a:r>
              <a:rPr lang="en-US" dirty="0"/>
              <a:t>4. more than 2 parks</a:t>
            </a:r>
          </a:p>
          <a:p>
            <a:r>
              <a:rPr lang="en-US" dirty="0"/>
              <a:t>5. at least one music school and one martial arts school</a:t>
            </a:r>
          </a:p>
          <a:p>
            <a:r>
              <a:rPr lang="en-US" dirty="0"/>
              <a:t>6. driving distance less than 11 miles</a:t>
            </a:r>
          </a:p>
          <a:p>
            <a:pPr marL="0" indent="0">
              <a:buNone/>
            </a:pPr>
            <a:r>
              <a:rPr lang="en-US" dirty="0"/>
              <a:t>Jefferson Park is the best choice based on these criteria:</a:t>
            </a:r>
          </a:p>
        </p:txBody>
      </p:sp>
      <p:graphicFrame>
        <p:nvGraphicFramePr>
          <p:cNvPr id="6" name="Table 5">
            <a:extLst>
              <a:ext uri="{FF2B5EF4-FFF2-40B4-BE49-F238E27FC236}">
                <a16:creationId xmlns:a16="http://schemas.microsoft.com/office/drawing/2014/main" id="{0839CA08-353D-F24A-93EB-E27DF60B091F}"/>
              </a:ext>
            </a:extLst>
          </p:cNvPr>
          <p:cNvGraphicFramePr>
            <a:graphicFrameLocks noGrp="1"/>
          </p:cNvGraphicFramePr>
          <p:nvPr>
            <p:extLst>
              <p:ext uri="{D42A27DB-BD31-4B8C-83A1-F6EECF244321}">
                <p14:modId xmlns:p14="http://schemas.microsoft.com/office/powerpoint/2010/main" val="2180041162"/>
              </p:ext>
            </p:extLst>
          </p:nvPr>
        </p:nvGraphicFramePr>
        <p:xfrm>
          <a:off x="1458097" y="4021265"/>
          <a:ext cx="8414951" cy="1411732"/>
        </p:xfrm>
        <a:graphic>
          <a:graphicData uri="http://schemas.openxmlformats.org/drawingml/2006/table">
            <a:tbl>
              <a:tblPr firstRow="1" firstCol="1" bandRow="1">
                <a:tableStyleId>{5C22544A-7EE6-4342-B048-85BDC9FD1C3A}</a:tableStyleId>
              </a:tblPr>
              <a:tblGrid>
                <a:gridCol w="1332779">
                  <a:extLst>
                    <a:ext uri="{9D8B030D-6E8A-4147-A177-3AD203B41FA5}">
                      <a16:colId xmlns:a16="http://schemas.microsoft.com/office/drawing/2014/main" val="394570455"/>
                    </a:ext>
                  </a:extLst>
                </a:gridCol>
                <a:gridCol w="920372">
                  <a:extLst>
                    <a:ext uri="{9D8B030D-6E8A-4147-A177-3AD203B41FA5}">
                      <a16:colId xmlns:a16="http://schemas.microsoft.com/office/drawing/2014/main" val="3806378206"/>
                    </a:ext>
                  </a:extLst>
                </a:gridCol>
                <a:gridCol w="1010534">
                  <a:extLst>
                    <a:ext uri="{9D8B030D-6E8A-4147-A177-3AD203B41FA5}">
                      <a16:colId xmlns:a16="http://schemas.microsoft.com/office/drawing/2014/main" val="3144452154"/>
                    </a:ext>
                  </a:extLst>
                </a:gridCol>
                <a:gridCol w="840277">
                  <a:extLst>
                    <a:ext uri="{9D8B030D-6E8A-4147-A177-3AD203B41FA5}">
                      <a16:colId xmlns:a16="http://schemas.microsoft.com/office/drawing/2014/main" val="1673603971"/>
                    </a:ext>
                  </a:extLst>
                </a:gridCol>
                <a:gridCol w="1351213">
                  <a:extLst>
                    <a:ext uri="{9D8B030D-6E8A-4147-A177-3AD203B41FA5}">
                      <a16:colId xmlns:a16="http://schemas.microsoft.com/office/drawing/2014/main" val="2480163181"/>
                    </a:ext>
                  </a:extLst>
                </a:gridCol>
                <a:gridCol w="986592">
                  <a:extLst>
                    <a:ext uri="{9D8B030D-6E8A-4147-A177-3AD203B41FA5}">
                      <a16:colId xmlns:a16="http://schemas.microsoft.com/office/drawing/2014/main" val="1713191264"/>
                    </a:ext>
                  </a:extLst>
                </a:gridCol>
                <a:gridCol w="986592">
                  <a:extLst>
                    <a:ext uri="{9D8B030D-6E8A-4147-A177-3AD203B41FA5}">
                      <a16:colId xmlns:a16="http://schemas.microsoft.com/office/drawing/2014/main" val="541081897"/>
                    </a:ext>
                  </a:extLst>
                </a:gridCol>
                <a:gridCol w="986592">
                  <a:extLst>
                    <a:ext uri="{9D8B030D-6E8A-4147-A177-3AD203B41FA5}">
                      <a16:colId xmlns:a16="http://schemas.microsoft.com/office/drawing/2014/main" val="3405812478"/>
                    </a:ext>
                  </a:extLst>
                </a:gridCol>
              </a:tblGrid>
              <a:tr h="727870">
                <a:tc>
                  <a:txBody>
                    <a:bodyPr/>
                    <a:lstStyle/>
                    <a:p>
                      <a:pPr marL="0" marR="0">
                        <a:spcBef>
                          <a:spcPts val="0"/>
                        </a:spcBef>
                        <a:spcAft>
                          <a:spcPts val="0"/>
                        </a:spcAft>
                      </a:pPr>
                      <a:r>
                        <a:rPr lang="en-US" sz="1100" dirty="0">
                          <a:effectLst/>
                        </a:rPr>
                        <a:t>Community Area</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100">
                          <a:effectLst/>
                        </a:rPr>
                        <a:t>Crime Rate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100">
                          <a:effectLst/>
                        </a:rPr>
                        <a:t>Median House Price</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100" dirty="0">
                          <a:effectLst/>
                        </a:rPr>
                        <a:t>Median School Score</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100">
                          <a:effectLst/>
                        </a:rPr>
                        <a:t>Driving Distance to Downtown (mi)</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100" dirty="0">
                          <a:effectLst/>
                        </a:rPr>
                        <a:t>Number of Parks within 1km</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100">
                          <a:effectLst/>
                        </a:rPr>
                        <a:t>Number of Martial Arts Schools within 2 km</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100">
                          <a:effectLst/>
                        </a:rPr>
                        <a:t>Number of Music Schools within 2 km</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605368680"/>
                  </a:ext>
                </a:extLst>
              </a:tr>
              <a:tr h="180942">
                <a:tc>
                  <a:txBody>
                    <a:bodyPr/>
                    <a:lstStyle/>
                    <a:p>
                      <a:pPr marL="0" marR="0">
                        <a:spcBef>
                          <a:spcPts val="0"/>
                        </a:spcBef>
                        <a:spcAft>
                          <a:spcPts val="0"/>
                        </a:spcAft>
                      </a:pPr>
                      <a:r>
                        <a:rPr lang="en-US" sz="1100">
                          <a:effectLst/>
                        </a:rPr>
                        <a:t>Jefferson Park</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100">
                          <a:effectLst/>
                        </a:rPr>
                        <a:t>66.73</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100">
                          <a:effectLst/>
                        </a:rPr>
                        <a:t>$312,732.5</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100">
                          <a:effectLst/>
                        </a:rPr>
                        <a:t>4.5</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100">
                          <a:effectLst/>
                        </a:rPr>
                        <a:t>10.58</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100">
                          <a:effectLst/>
                        </a:rPr>
                        <a:t>5</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100">
                          <a:effectLst/>
                        </a:rPr>
                        <a:t>7</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100">
                          <a:effectLst/>
                        </a:rPr>
                        <a:t>2</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713334526"/>
                  </a:ext>
                </a:extLst>
              </a:tr>
              <a:tr h="153906">
                <a:tc>
                  <a:txBody>
                    <a:bodyPr/>
                    <a:lstStyle/>
                    <a:p>
                      <a:pPr marL="0" marR="0">
                        <a:spcBef>
                          <a:spcPts val="0"/>
                        </a:spcBef>
                        <a:spcAft>
                          <a:spcPts val="0"/>
                        </a:spcAft>
                      </a:pPr>
                      <a:r>
                        <a:rPr lang="en-US" sz="1100">
                          <a:effectLst/>
                        </a:rPr>
                        <a:t>Irving Park</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100">
                          <a:effectLst/>
                        </a:rPr>
                        <a:t>81.75</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100">
                          <a:effectLst/>
                        </a:rPr>
                        <a:t>$427,607.0</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100">
                          <a:effectLst/>
                        </a:rPr>
                        <a:t>4</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100">
                          <a:effectLst/>
                        </a:rPr>
                        <a:t>8.38</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100">
                          <a:effectLst/>
                        </a:rPr>
                        <a:t>4</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100">
                          <a:effectLst/>
                        </a:rPr>
                        <a:t>9</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100">
                          <a:effectLst/>
                        </a:rPr>
                        <a:t>3</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628294675"/>
                  </a:ext>
                </a:extLst>
              </a:tr>
              <a:tr h="153906">
                <a:tc>
                  <a:txBody>
                    <a:bodyPr/>
                    <a:lstStyle/>
                    <a:p>
                      <a:pPr marL="0" marR="0">
                        <a:spcBef>
                          <a:spcPts val="0"/>
                        </a:spcBef>
                        <a:spcAft>
                          <a:spcPts val="0"/>
                        </a:spcAft>
                      </a:pPr>
                      <a:r>
                        <a:rPr lang="en-US" sz="1100">
                          <a:effectLst/>
                        </a:rPr>
                        <a:t>Avondale</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100">
                          <a:effectLst/>
                        </a:rPr>
                        <a:t>99.76</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100">
                          <a:effectLst/>
                        </a:rPr>
                        <a:t>$486,231.0</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100">
                          <a:effectLst/>
                        </a:rPr>
                        <a:t>4</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100">
                          <a:effectLst/>
                        </a:rPr>
                        <a:t>7.19</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100">
                          <a:effectLst/>
                        </a:rPr>
                        <a:t>15</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100">
                          <a:effectLst/>
                        </a:rPr>
                        <a:t>12</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100">
                          <a:effectLst/>
                        </a:rPr>
                        <a:t>6</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650427573"/>
                  </a:ext>
                </a:extLst>
              </a:tr>
              <a:tr h="153906">
                <a:tc>
                  <a:txBody>
                    <a:bodyPr/>
                    <a:lstStyle/>
                    <a:p>
                      <a:pPr marL="0" marR="0">
                        <a:spcBef>
                          <a:spcPts val="0"/>
                        </a:spcBef>
                        <a:spcAft>
                          <a:spcPts val="0"/>
                        </a:spcAft>
                      </a:pPr>
                      <a:r>
                        <a:rPr lang="en-US" sz="1100">
                          <a:effectLst/>
                        </a:rPr>
                        <a:t>West Town</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100">
                          <a:effectLst/>
                        </a:rPr>
                        <a:t>141.62</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100" dirty="0">
                          <a:effectLst/>
                        </a:rPr>
                        <a:t>$692,204.5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100">
                          <a:effectLst/>
                        </a:rPr>
                        <a:t>4</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100">
                          <a:effectLst/>
                        </a:rPr>
                        <a:t>5.21</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100">
                          <a:effectLst/>
                        </a:rPr>
                        <a:t>11</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100">
                          <a:effectLst/>
                        </a:rPr>
                        <a:t>14</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100" dirty="0">
                          <a:effectLst/>
                        </a:rPr>
                        <a:t>3</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625469738"/>
                  </a:ext>
                </a:extLst>
              </a:tr>
            </a:tbl>
          </a:graphicData>
        </a:graphic>
      </p:graphicFrame>
    </p:spTree>
    <p:extLst>
      <p:ext uri="{BB962C8B-B14F-4D97-AF65-F5344CB8AC3E}">
        <p14:creationId xmlns:p14="http://schemas.microsoft.com/office/powerpoint/2010/main" val="15543603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0" name="Rectangle 59">
            <a:extLst>
              <a:ext uri="{FF2B5EF4-FFF2-40B4-BE49-F238E27FC236}">
                <a16:creationId xmlns:a16="http://schemas.microsoft.com/office/drawing/2014/main" id="{8246CC04-2A14-4599-8B94-8305E093B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6A6D2E6-D647-1441-ACFF-D2BFC3B2F706}"/>
              </a:ext>
            </a:extLst>
          </p:cNvPr>
          <p:cNvSpPr>
            <a:spLocks noGrp="1"/>
          </p:cNvSpPr>
          <p:nvPr>
            <p:ph type="title"/>
          </p:nvPr>
        </p:nvSpPr>
        <p:spPr>
          <a:xfrm>
            <a:off x="698528" y="541606"/>
            <a:ext cx="5410200" cy="1001150"/>
          </a:xfrm>
        </p:spPr>
        <p:txBody>
          <a:bodyPr vert="horz" lIns="91440" tIns="45720" rIns="91440" bIns="45720" rtlCol="0" anchor="b">
            <a:normAutofit/>
          </a:bodyPr>
          <a:lstStyle/>
          <a:p>
            <a:pPr lvl="0" algn="ctr"/>
            <a:r>
              <a:rPr lang="en-US" sz="1600" b="1" kern="1200" cap="all" spc="300" baseline="0" dirty="0">
                <a:solidFill>
                  <a:schemeClr val="tx2"/>
                </a:solidFill>
                <a:latin typeface="+mj-lt"/>
                <a:ea typeface="+mj-ea"/>
                <a:cs typeface="+mj-cs"/>
              </a:rPr>
              <a:t>tHERE ARE SEVERAL THINGS TO CONSIDER WHEN FINDING A NEIGHBORHOOD TO MOVE TO:</a:t>
            </a:r>
            <a:br>
              <a:rPr lang="en-US" sz="1600" b="1" kern="1200" cap="all" spc="300" baseline="0" dirty="0">
                <a:solidFill>
                  <a:schemeClr val="tx2"/>
                </a:solidFill>
                <a:latin typeface="+mj-lt"/>
                <a:ea typeface="+mj-ea"/>
                <a:cs typeface="+mj-cs"/>
              </a:rPr>
            </a:br>
            <a:endParaRPr lang="en-US" sz="1600" b="1" kern="1200" cap="all" spc="300" baseline="0" dirty="0">
              <a:solidFill>
                <a:schemeClr val="tx2"/>
              </a:solidFill>
              <a:latin typeface="+mj-lt"/>
              <a:ea typeface="+mj-ea"/>
              <a:cs typeface="+mj-cs"/>
            </a:endParaRPr>
          </a:p>
        </p:txBody>
      </p:sp>
      <p:sp>
        <p:nvSpPr>
          <p:cNvPr id="6" name="TextBox 5">
            <a:extLst>
              <a:ext uri="{FF2B5EF4-FFF2-40B4-BE49-F238E27FC236}">
                <a16:creationId xmlns:a16="http://schemas.microsoft.com/office/drawing/2014/main" id="{8C47C668-E2BE-864C-835E-63115807EA0E}"/>
              </a:ext>
            </a:extLst>
          </p:cNvPr>
          <p:cNvSpPr txBox="1"/>
          <p:nvPr/>
        </p:nvSpPr>
        <p:spPr>
          <a:xfrm>
            <a:off x="698528" y="1542756"/>
            <a:ext cx="5426843" cy="4501662"/>
          </a:xfrm>
          <a:prstGeom prst="rect">
            <a:avLst/>
          </a:prstGeom>
        </p:spPr>
        <p:txBody>
          <a:bodyPr vert="horz" lIns="91440" tIns="45720" rIns="91440" bIns="45720" rtlCol="0">
            <a:normAutofit fontScale="92500" lnSpcReduction="20000"/>
          </a:bodyPr>
          <a:lstStyle/>
          <a:p>
            <a:pPr indent="-228600">
              <a:spcAft>
                <a:spcPts val="600"/>
              </a:spcAft>
              <a:buSzPct val="70000"/>
              <a:buFont typeface="Arial" panose="020B0604020202020204" pitchFamily="34" charset="0"/>
              <a:buChar char="•"/>
            </a:pPr>
            <a:r>
              <a:rPr lang="en-US" dirty="0">
                <a:solidFill>
                  <a:schemeClr val="tx2"/>
                </a:solidFill>
                <a:latin typeface="+mj-lt"/>
              </a:rPr>
              <a:t>Crime rates</a:t>
            </a:r>
          </a:p>
          <a:p>
            <a:pPr indent="-228600">
              <a:spcAft>
                <a:spcPts val="600"/>
              </a:spcAft>
              <a:buSzPct val="70000"/>
              <a:buFont typeface="Arial" panose="020B0604020202020204" pitchFamily="34" charset="0"/>
              <a:buChar char="•"/>
            </a:pPr>
            <a:endParaRPr lang="en-US" dirty="0">
              <a:solidFill>
                <a:schemeClr val="tx2"/>
              </a:solidFill>
              <a:latin typeface="+mj-lt"/>
            </a:endParaRPr>
          </a:p>
          <a:p>
            <a:pPr indent="-228600">
              <a:spcAft>
                <a:spcPts val="600"/>
              </a:spcAft>
              <a:buSzPct val="70000"/>
              <a:buFont typeface="Arial" panose="020B0604020202020204" pitchFamily="34" charset="0"/>
              <a:buChar char="•"/>
            </a:pPr>
            <a:r>
              <a:rPr lang="en-US" dirty="0">
                <a:solidFill>
                  <a:schemeClr val="tx2"/>
                </a:solidFill>
                <a:latin typeface="+mj-lt"/>
              </a:rPr>
              <a:t>House prices</a:t>
            </a:r>
          </a:p>
          <a:p>
            <a:pPr indent="-228600">
              <a:spcAft>
                <a:spcPts val="600"/>
              </a:spcAft>
              <a:buSzPct val="70000"/>
              <a:buFont typeface="Arial" panose="020B0604020202020204" pitchFamily="34" charset="0"/>
              <a:buChar char="•"/>
            </a:pPr>
            <a:endParaRPr lang="en-US" dirty="0">
              <a:solidFill>
                <a:schemeClr val="tx2"/>
              </a:solidFill>
              <a:latin typeface="+mj-lt"/>
            </a:endParaRPr>
          </a:p>
          <a:p>
            <a:pPr indent="-228600">
              <a:spcAft>
                <a:spcPts val="600"/>
              </a:spcAft>
              <a:buSzPct val="70000"/>
              <a:buFont typeface="Arial" panose="020B0604020202020204" pitchFamily="34" charset="0"/>
              <a:buChar char="•"/>
            </a:pPr>
            <a:r>
              <a:rPr lang="en-US" dirty="0">
                <a:solidFill>
                  <a:schemeClr val="tx2"/>
                </a:solidFill>
                <a:latin typeface="+mj-lt"/>
              </a:rPr>
              <a:t>Proximity to work</a:t>
            </a:r>
          </a:p>
          <a:p>
            <a:pPr>
              <a:spcAft>
                <a:spcPts val="600"/>
              </a:spcAft>
              <a:buSzPct val="70000"/>
            </a:pPr>
            <a:endParaRPr lang="en-US" dirty="0">
              <a:solidFill>
                <a:schemeClr val="tx2"/>
              </a:solidFill>
              <a:latin typeface="+mj-lt"/>
            </a:endParaRPr>
          </a:p>
          <a:p>
            <a:pPr indent="-228600">
              <a:spcAft>
                <a:spcPts val="600"/>
              </a:spcAft>
              <a:buSzPct val="70000"/>
              <a:buFont typeface="Arial" panose="020B0604020202020204" pitchFamily="34" charset="0"/>
              <a:buChar char="•"/>
            </a:pPr>
            <a:r>
              <a:rPr lang="en-US" dirty="0">
                <a:solidFill>
                  <a:schemeClr val="tx2"/>
                </a:solidFill>
                <a:latin typeface="+mj-lt"/>
              </a:rPr>
              <a:t>Proximity to other venues of interest</a:t>
            </a:r>
          </a:p>
          <a:p>
            <a:pPr>
              <a:spcAft>
                <a:spcPts val="600"/>
              </a:spcAft>
              <a:buSzPct val="70000"/>
            </a:pPr>
            <a:endParaRPr lang="en-US" dirty="0">
              <a:solidFill>
                <a:schemeClr val="tx2"/>
              </a:solidFill>
              <a:latin typeface="+mj-lt"/>
            </a:endParaRPr>
          </a:p>
          <a:p>
            <a:pPr>
              <a:spcAft>
                <a:spcPts val="600"/>
              </a:spcAft>
              <a:buSzPct val="70000"/>
            </a:pPr>
            <a:r>
              <a:rPr lang="en-US" dirty="0">
                <a:solidFill>
                  <a:schemeClr val="tx2"/>
                </a:solidFill>
                <a:latin typeface="+mj-lt"/>
              </a:rPr>
              <a:t>For a particular family, interests are:</a:t>
            </a:r>
          </a:p>
          <a:p>
            <a:pPr marL="285750" indent="-285750">
              <a:spcAft>
                <a:spcPts val="600"/>
              </a:spcAft>
              <a:buSzPct val="70000"/>
              <a:buFont typeface="Arial" panose="020B0604020202020204" pitchFamily="34" charset="0"/>
              <a:buChar char="•"/>
            </a:pPr>
            <a:r>
              <a:rPr lang="en-US" dirty="0">
                <a:solidFill>
                  <a:schemeClr val="tx2"/>
                </a:solidFill>
                <a:latin typeface="+mj-lt"/>
              </a:rPr>
              <a:t>School rankings</a:t>
            </a:r>
          </a:p>
          <a:p>
            <a:pPr marL="285750" indent="-285750">
              <a:spcAft>
                <a:spcPts val="600"/>
              </a:spcAft>
              <a:buSzPct val="70000"/>
              <a:buFont typeface="Arial" panose="020B0604020202020204" pitchFamily="34" charset="0"/>
              <a:buChar char="•"/>
            </a:pPr>
            <a:r>
              <a:rPr lang="en-US" dirty="0">
                <a:solidFill>
                  <a:schemeClr val="tx2"/>
                </a:solidFill>
                <a:latin typeface="+mj-lt"/>
              </a:rPr>
              <a:t>Proximity to parks, martial arts schools, and music schools</a:t>
            </a:r>
          </a:p>
          <a:p>
            <a:pPr>
              <a:spcAft>
                <a:spcPts val="600"/>
              </a:spcAft>
              <a:buSzPct val="70000"/>
            </a:pPr>
            <a:endParaRPr lang="en-US" b="1" dirty="0">
              <a:solidFill>
                <a:schemeClr val="tx2"/>
              </a:solidFill>
              <a:latin typeface="+mj-lt"/>
            </a:endParaRPr>
          </a:p>
          <a:p>
            <a:pPr>
              <a:spcAft>
                <a:spcPts val="600"/>
              </a:spcAft>
              <a:buSzPct val="70000"/>
            </a:pPr>
            <a:r>
              <a:rPr lang="en-US" b="1" dirty="0">
                <a:solidFill>
                  <a:schemeClr val="tx2"/>
                </a:solidFill>
                <a:latin typeface="+mj-lt"/>
              </a:rPr>
              <a:t>We gather the most recent data in all these categories and determine the best neighborhoods (community areas) this family can move to in Chicago.</a:t>
            </a:r>
          </a:p>
          <a:p>
            <a:pPr>
              <a:spcAft>
                <a:spcPts val="600"/>
              </a:spcAft>
              <a:buSzPct val="70000"/>
            </a:pPr>
            <a:endParaRPr lang="en-US" dirty="0">
              <a:solidFill>
                <a:schemeClr val="tx2"/>
              </a:solidFill>
              <a:latin typeface="+mj-lt"/>
            </a:endParaRPr>
          </a:p>
          <a:p>
            <a:pPr indent="-228600">
              <a:spcAft>
                <a:spcPts val="600"/>
              </a:spcAft>
              <a:buSzPct val="70000"/>
              <a:buFont typeface="Arial" panose="020B0604020202020204" pitchFamily="34" charset="0"/>
              <a:buChar char="•"/>
            </a:pPr>
            <a:endParaRPr lang="en-US" dirty="0">
              <a:solidFill>
                <a:schemeClr val="tx2"/>
              </a:solidFill>
              <a:latin typeface="+mj-lt"/>
            </a:endParaRPr>
          </a:p>
        </p:txBody>
      </p:sp>
      <p:sp>
        <p:nvSpPr>
          <p:cNvPr id="62" name="Rectangle 61">
            <a:extLst>
              <a:ext uri="{FF2B5EF4-FFF2-40B4-BE49-F238E27FC236}">
                <a16:creationId xmlns:a16="http://schemas.microsoft.com/office/drawing/2014/main" id="{8A7C3535-4FB5-4E5B-BDFE-FA61877AF1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81800" y="0"/>
            <a:ext cx="5410200" cy="6858000"/>
          </a:xfrm>
          <a:prstGeom prst="rect">
            <a:avLst/>
          </a:prstGeom>
          <a:solidFill>
            <a:schemeClr val="tx2">
              <a:lumMod val="75000"/>
              <a:lumOff val="2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Graphic 15" descr="Suburban scene">
            <a:extLst>
              <a:ext uri="{FF2B5EF4-FFF2-40B4-BE49-F238E27FC236}">
                <a16:creationId xmlns:a16="http://schemas.microsoft.com/office/drawing/2014/main" id="{7577D376-72EA-4F54-8389-706AE91E1FE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702637" y="1542756"/>
            <a:ext cx="3400359" cy="3310759"/>
          </a:xfrm>
          <a:prstGeom prst="rect">
            <a:avLst/>
          </a:prstGeom>
        </p:spPr>
      </p:pic>
    </p:spTree>
    <p:extLst>
      <p:ext uri="{BB962C8B-B14F-4D97-AF65-F5344CB8AC3E}">
        <p14:creationId xmlns:p14="http://schemas.microsoft.com/office/powerpoint/2010/main" val="39097135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408FEFF-FC56-DA47-9F34-BE5E43D12F82}"/>
              </a:ext>
            </a:extLst>
          </p:cNvPr>
          <p:cNvSpPr>
            <a:spLocks noGrp="1"/>
          </p:cNvSpPr>
          <p:nvPr>
            <p:ph type="title"/>
          </p:nvPr>
        </p:nvSpPr>
        <p:spPr>
          <a:xfrm>
            <a:off x="1371600" y="293472"/>
            <a:ext cx="9486900" cy="784654"/>
          </a:xfrm>
        </p:spPr>
        <p:txBody>
          <a:bodyPr/>
          <a:lstStyle/>
          <a:p>
            <a:r>
              <a:rPr lang="en-US" dirty="0"/>
              <a:t>Conclusion</a:t>
            </a:r>
          </a:p>
        </p:txBody>
      </p:sp>
      <p:sp>
        <p:nvSpPr>
          <p:cNvPr id="4" name="Content Placeholder 3">
            <a:extLst>
              <a:ext uri="{FF2B5EF4-FFF2-40B4-BE49-F238E27FC236}">
                <a16:creationId xmlns:a16="http://schemas.microsoft.com/office/drawing/2014/main" id="{30C52865-0F14-EE4F-9871-06B13C7E0646}"/>
              </a:ext>
            </a:extLst>
          </p:cNvPr>
          <p:cNvSpPr>
            <a:spLocks noGrp="1"/>
          </p:cNvSpPr>
          <p:nvPr>
            <p:ph idx="1"/>
          </p:nvPr>
        </p:nvSpPr>
        <p:spPr>
          <a:xfrm>
            <a:off x="483477" y="1173892"/>
            <a:ext cx="10375024" cy="5121805"/>
          </a:xfrm>
        </p:spPr>
        <p:txBody>
          <a:bodyPr>
            <a:normAutofit fontScale="85000" lnSpcReduction="10000"/>
          </a:bodyPr>
          <a:lstStyle/>
          <a:p>
            <a:r>
              <a:rPr lang="en-US" dirty="0"/>
              <a:t>Collected most recent crime and median house price data</a:t>
            </a:r>
          </a:p>
          <a:p>
            <a:r>
              <a:rPr lang="en-US" dirty="0"/>
              <a:t>Collected data from several sources ( web scraping, use of APIs: Foursquare, Microsoft Bing Maps Distance Matrix API, SODA API) and combined at the community area level</a:t>
            </a:r>
          </a:p>
          <a:p>
            <a:r>
              <a:rPr lang="en-US" dirty="0"/>
              <a:t>Created choropleth maps and histograms for </a:t>
            </a:r>
            <a:r>
              <a:rPr lang="en-US" dirty="0" err="1"/>
              <a:t>Explatory</a:t>
            </a:r>
            <a:r>
              <a:rPr lang="en-US" dirty="0"/>
              <a:t> Data Analysis</a:t>
            </a:r>
          </a:p>
          <a:p>
            <a:r>
              <a:rPr lang="en-US" dirty="0"/>
              <a:t>Used </a:t>
            </a:r>
            <a:r>
              <a:rPr lang="en-US" dirty="0" err="1"/>
              <a:t>Kmeans</a:t>
            </a:r>
            <a:r>
              <a:rPr lang="en-US" dirty="0"/>
              <a:t> clustering to form clusters and interpreted them</a:t>
            </a:r>
          </a:p>
          <a:p>
            <a:r>
              <a:rPr lang="en-US" dirty="0"/>
              <a:t>Accounted for importance of features in clustering using a 2-step clustering approach focusing on primary and secondary features</a:t>
            </a:r>
          </a:p>
          <a:p>
            <a:r>
              <a:rPr lang="en-US" dirty="0"/>
              <a:t>Generated a map that the family/user can use to compare community areas</a:t>
            </a:r>
          </a:p>
          <a:p>
            <a:r>
              <a:rPr lang="en-US" dirty="0" err="1"/>
              <a:t>Suggestied</a:t>
            </a:r>
            <a:r>
              <a:rPr lang="en-US" dirty="0"/>
              <a:t> clusters of community areas to look into (1-orange, 2-yellow at the orange boundary)</a:t>
            </a:r>
          </a:p>
          <a:p>
            <a:r>
              <a:rPr lang="en-US" dirty="0"/>
              <a:t>Short listed some community areas (Jefferson Park, Irving Park, Avondale, West Town)</a:t>
            </a:r>
          </a:p>
          <a:p>
            <a:r>
              <a:rPr lang="en-US" dirty="0"/>
              <a:t>Valuable results to any person who is considering to move to Chicago and people/stakeholders who would want to know more about Chicago community areas for other purposes including city/business planning.</a:t>
            </a:r>
          </a:p>
          <a:p>
            <a:r>
              <a:rPr lang="en-US" dirty="0"/>
              <a:t>Got many ideas for new projects (many data sets, APIs)</a:t>
            </a:r>
          </a:p>
        </p:txBody>
      </p:sp>
    </p:spTree>
    <p:extLst>
      <p:ext uri="{BB962C8B-B14F-4D97-AF65-F5344CB8AC3E}">
        <p14:creationId xmlns:p14="http://schemas.microsoft.com/office/powerpoint/2010/main" val="36415818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A9CD6474-47AA-4D47-AF35-32FA3089BD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5E1FEFA6-7D4F-4746-AE64-D4D52FE76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2">
              <a:lumMod val="75000"/>
              <a:lumOff val="2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8" name="Rectangle 27">
            <a:extLst>
              <a:ext uri="{FF2B5EF4-FFF2-40B4-BE49-F238E27FC236}">
                <a16:creationId xmlns:a16="http://schemas.microsoft.com/office/drawing/2014/main" id="{BF8DA3CF-9D4B-403A-9AD4-BB177DAB6C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800" y="685800"/>
            <a:ext cx="10820400" cy="5486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F31B47E3-07C8-CB48-812C-423F7250AAD2}"/>
              </a:ext>
            </a:extLst>
          </p:cNvPr>
          <p:cNvSpPr>
            <a:spLocks noGrp="1"/>
          </p:cNvSpPr>
          <p:nvPr>
            <p:ph type="title"/>
          </p:nvPr>
        </p:nvSpPr>
        <p:spPr>
          <a:xfrm>
            <a:off x="1371600" y="1020728"/>
            <a:ext cx="9486900" cy="996061"/>
          </a:xfrm>
        </p:spPr>
        <p:txBody>
          <a:bodyPr anchor="b">
            <a:normAutofit/>
          </a:bodyPr>
          <a:lstStyle/>
          <a:p>
            <a:pPr algn="ctr"/>
            <a:r>
              <a:rPr lang="en-US" dirty="0"/>
              <a:t>Data collection and cleaning</a:t>
            </a:r>
          </a:p>
        </p:txBody>
      </p:sp>
      <p:sp>
        <p:nvSpPr>
          <p:cNvPr id="6" name="Content Placeholder 5">
            <a:extLst>
              <a:ext uri="{FF2B5EF4-FFF2-40B4-BE49-F238E27FC236}">
                <a16:creationId xmlns:a16="http://schemas.microsoft.com/office/drawing/2014/main" id="{E57F03EA-CC6A-D44A-BA6C-0124515C6925}"/>
              </a:ext>
            </a:extLst>
          </p:cNvPr>
          <p:cNvSpPr>
            <a:spLocks noGrp="1"/>
          </p:cNvSpPr>
          <p:nvPr>
            <p:ph idx="1"/>
          </p:nvPr>
        </p:nvSpPr>
        <p:spPr>
          <a:xfrm>
            <a:off x="1371600" y="2200940"/>
            <a:ext cx="9486901" cy="3577854"/>
          </a:xfrm>
        </p:spPr>
        <p:txBody>
          <a:bodyPr>
            <a:normAutofit/>
          </a:bodyPr>
          <a:lstStyle/>
          <a:p>
            <a:pPr marL="0" indent="0">
              <a:lnSpc>
                <a:spcPct val="90000"/>
              </a:lnSpc>
              <a:buNone/>
            </a:pPr>
            <a:r>
              <a:rPr lang="en-US" sz="2000" dirty="0"/>
              <a:t>1. Geographic boundaries of Chicago community areas ( Chicago Data Portal )</a:t>
            </a:r>
          </a:p>
          <a:p>
            <a:pPr marL="0" indent="0">
              <a:lnSpc>
                <a:spcPct val="90000"/>
              </a:lnSpc>
              <a:buNone/>
            </a:pPr>
            <a:r>
              <a:rPr lang="en-US" sz="2000" dirty="0"/>
              <a:t>2. Wikipedia data on population and population density of community areas</a:t>
            </a:r>
          </a:p>
          <a:p>
            <a:pPr marL="0" indent="0">
              <a:lnSpc>
                <a:spcPct val="90000"/>
              </a:lnSpc>
              <a:buNone/>
            </a:pPr>
            <a:r>
              <a:rPr lang="en-US" sz="2000" dirty="0"/>
              <a:t>3. Wikipedia data for community area - neighborhood relation</a:t>
            </a:r>
          </a:p>
          <a:p>
            <a:pPr marL="0" indent="0">
              <a:lnSpc>
                <a:spcPct val="90000"/>
              </a:lnSpc>
              <a:buNone/>
            </a:pPr>
            <a:r>
              <a:rPr lang="en-US" sz="2000" dirty="0"/>
              <a:t>4. Latitude and longitude information for community areas ( </a:t>
            </a:r>
            <a:r>
              <a:rPr lang="en-US" sz="2000" dirty="0" err="1"/>
              <a:t>Geopy</a:t>
            </a:r>
            <a:r>
              <a:rPr lang="en-US" sz="2000" dirty="0"/>
              <a:t> geocoder library)</a:t>
            </a:r>
          </a:p>
          <a:p>
            <a:pPr marL="0" indent="0">
              <a:lnSpc>
                <a:spcPct val="90000"/>
              </a:lnSpc>
              <a:buNone/>
            </a:pPr>
            <a:r>
              <a:rPr lang="en-US" sz="2000" dirty="0"/>
              <a:t>5. Crime Data ( Chicago Data Portal – SODA API)</a:t>
            </a:r>
          </a:p>
          <a:p>
            <a:pPr marL="0" indent="0">
              <a:lnSpc>
                <a:spcPct val="90000"/>
              </a:lnSpc>
              <a:buNone/>
            </a:pPr>
            <a:r>
              <a:rPr lang="en-US" sz="2000" dirty="0"/>
              <a:t>6. Zillow Housing Data  ( ZILLOW – research data)</a:t>
            </a:r>
          </a:p>
          <a:p>
            <a:pPr marL="0" indent="0">
              <a:lnSpc>
                <a:spcPct val="90000"/>
              </a:lnSpc>
              <a:buNone/>
            </a:pPr>
            <a:r>
              <a:rPr lang="en-US" sz="2000" dirty="0"/>
              <a:t>7. School Ranking Data (Chicago Data Portal)</a:t>
            </a:r>
          </a:p>
          <a:p>
            <a:pPr marL="0" indent="0">
              <a:lnSpc>
                <a:spcPct val="90000"/>
              </a:lnSpc>
              <a:buNone/>
            </a:pPr>
            <a:r>
              <a:rPr lang="en-US" sz="2000" dirty="0"/>
              <a:t>8. Venue data (Foursquare API)</a:t>
            </a:r>
          </a:p>
          <a:p>
            <a:pPr marL="0" indent="0">
              <a:lnSpc>
                <a:spcPct val="90000"/>
              </a:lnSpc>
              <a:buNone/>
            </a:pPr>
            <a:r>
              <a:rPr lang="en-US" sz="2000" dirty="0"/>
              <a:t>9. Driving distance to Downtown Chicago (Microsoft Bing Maps Distance Matrix API)</a:t>
            </a:r>
          </a:p>
        </p:txBody>
      </p:sp>
    </p:spTree>
    <p:extLst>
      <p:ext uri="{BB962C8B-B14F-4D97-AF65-F5344CB8AC3E}">
        <p14:creationId xmlns:p14="http://schemas.microsoft.com/office/powerpoint/2010/main" val="25354826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A9CD6474-47AA-4D47-AF35-32FA3089BD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5E1FEFA6-7D4F-4746-AE64-D4D52FE76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2">
              <a:lumMod val="75000"/>
              <a:lumOff val="2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8" name="Rectangle 27">
            <a:extLst>
              <a:ext uri="{FF2B5EF4-FFF2-40B4-BE49-F238E27FC236}">
                <a16:creationId xmlns:a16="http://schemas.microsoft.com/office/drawing/2014/main" id="{BF8DA3CF-9D4B-403A-9AD4-BB177DAB6C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800" y="685800"/>
            <a:ext cx="10820400" cy="5486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F31B47E3-07C8-CB48-812C-423F7250AAD2}"/>
              </a:ext>
            </a:extLst>
          </p:cNvPr>
          <p:cNvSpPr>
            <a:spLocks noGrp="1"/>
          </p:cNvSpPr>
          <p:nvPr>
            <p:ph type="title"/>
          </p:nvPr>
        </p:nvSpPr>
        <p:spPr>
          <a:xfrm>
            <a:off x="1371600" y="1020728"/>
            <a:ext cx="9486900" cy="996061"/>
          </a:xfrm>
        </p:spPr>
        <p:txBody>
          <a:bodyPr anchor="b">
            <a:normAutofit/>
          </a:bodyPr>
          <a:lstStyle/>
          <a:p>
            <a:pPr algn="ctr"/>
            <a:r>
              <a:rPr lang="en-US" dirty="0"/>
              <a:t>Data collection and cleaning</a:t>
            </a:r>
          </a:p>
        </p:txBody>
      </p:sp>
      <p:sp>
        <p:nvSpPr>
          <p:cNvPr id="6" name="Content Placeholder 5">
            <a:extLst>
              <a:ext uri="{FF2B5EF4-FFF2-40B4-BE49-F238E27FC236}">
                <a16:creationId xmlns:a16="http://schemas.microsoft.com/office/drawing/2014/main" id="{E57F03EA-CC6A-D44A-BA6C-0124515C6925}"/>
              </a:ext>
            </a:extLst>
          </p:cNvPr>
          <p:cNvSpPr>
            <a:spLocks noGrp="1"/>
          </p:cNvSpPr>
          <p:nvPr>
            <p:ph idx="1"/>
          </p:nvPr>
        </p:nvSpPr>
        <p:spPr>
          <a:xfrm>
            <a:off x="1371600" y="2200940"/>
            <a:ext cx="9486901" cy="3577854"/>
          </a:xfrm>
        </p:spPr>
        <p:txBody>
          <a:bodyPr>
            <a:normAutofit fontScale="92500" lnSpcReduction="10000"/>
          </a:bodyPr>
          <a:lstStyle/>
          <a:p>
            <a:pPr>
              <a:lnSpc>
                <a:spcPct val="90000"/>
              </a:lnSpc>
              <a:buFontTx/>
              <a:buChar char="-"/>
            </a:pPr>
            <a:r>
              <a:rPr lang="en-US" sz="2000" dirty="0"/>
              <a:t>Group crime data (all incidents reported since the beginning of 2019 till 11/27/2020) by community areas</a:t>
            </a:r>
          </a:p>
          <a:p>
            <a:pPr lvl="1">
              <a:lnSpc>
                <a:spcPct val="90000"/>
              </a:lnSpc>
              <a:buFontTx/>
              <a:buChar char="-"/>
            </a:pPr>
            <a:r>
              <a:rPr lang="en-US" sz="1600" dirty="0"/>
              <a:t>Huge data set -&gt; use SODA API with an SQL-like query to extract relevant data only</a:t>
            </a:r>
          </a:p>
          <a:p>
            <a:pPr>
              <a:lnSpc>
                <a:spcPct val="90000"/>
              </a:lnSpc>
              <a:buFontTx/>
              <a:buChar char="-"/>
            </a:pPr>
            <a:r>
              <a:rPr lang="en-US" sz="2000" dirty="0"/>
              <a:t>Estimate community area median house price s using Zillow single value house price estimates for neighborhoods</a:t>
            </a:r>
          </a:p>
          <a:p>
            <a:pPr lvl="1">
              <a:lnSpc>
                <a:spcPct val="90000"/>
              </a:lnSpc>
              <a:buFontTx/>
              <a:buChar char="-"/>
            </a:pPr>
            <a:r>
              <a:rPr lang="en-US" sz="1600" dirty="0"/>
              <a:t>Chicago neighborhoods are not official, thus different sources list different number of neighborhoods</a:t>
            </a:r>
          </a:p>
          <a:p>
            <a:pPr lvl="1">
              <a:lnSpc>
                <a:spcPct val="90000"/>
              </a:lnSpc>
              <a:buFontTx/>
              <a:buChar char="-"/>
            </a:pPr>
            <a:r>
              <a:rPr lang="en-US" sz="1600" dirty="0"/>
              <a:t>Community area – neighborhood relation available in Wikipedia</a:t>
            </a:r>
          </a:p>
          <a:p>
            <a:pPr lvl="1">
              <a:lnSpc>
                <a:spcPct val="90000"/>
              </a:lnSpc>
              <a:buFontTx/>
              <a:buChar char="-"/>
            </a:pPr>
            <a:r>
              <a:rPr lang="en-US" sz="1600" dirty="0"/>
              <a:t>Wikipedia neighborhoods (246) do not exactly match Zillow neighborhoods (200)</a:t>
            </a:r>
          </a:p>
          <a:p>
            <a:pPr>
              <a:lnSpc>
                <a:spcPct val="90000"/>
              </a:lnSpc>
              <a:buFontTx/>
              <a:buChar char="-"/>
            </a:pPr>
            <a:r>
              <a:rPr lang="en-US" sz="2000" dirty="0"/>
              <a:t>Estimate community area median school scores</a:t>
            </a:r>
          </a:p>
          <a:p>
            <a:pPr lvl="1">
              <a:lnSpc>
                <a:spcPct val="90000"/>
              </a:lnSpc>
              <a:buFontTx/>
              <a:buChar char="-"/>
            </a:pPr>
            <a:r>
              <a:rPr lang="en-US" sz="1600" dirty="0"/>
              <a:t>School data has ranking and latitude longitude information, no association with community areas</a:t>
            </a:r>
          </a:p>
          <a:p>
            <a:pPr lvl="1">
              <a:lnSpc>
                <a:spcPct val="90000"/>
              </a:lnSpc>
              <a:buFontTx/>
              <a:buChar char="-"/>
            </a:pPr>
            <a:r>
              <a:rPr lang="en-US" sz="1600" dirty="0"/>
              <a:t>Write a function that determines whether a latitude-longitude pair belongs to a community area using the </a:t>
            </a:r>
            <a:r>
              <a:rPr lang="en-US" sz="1600" dirty="0" err="1"/>
              <a:t>geojson</a:t>
            </a:r>
            <a:r>
              <a:rPr lang="en-US" sz="1600" dirty="0"/>
              <a:t> geometry file</a:t>
            </a:r>
          </a:p>
          <a:p>
            <a:pPr lvl="1">
              <a:lnSpc>
                <a:spcPct val="90000"/>
              </a:lnSpc>
              <a:buFontTx/>
              <a:buChar char="-"/>
            </a:pPr>
            <a:r>
              <a:rPr lang="en-US" sz="1600" dirty="0"/>
              <a:t>Convert categorical school rankings to numerical scores</a:t>
            </a:r>
          </a:p>
        </p:txBody>
      </p:sp>
    </p:spTree>
    <p:extLst>
      <p:ext uri="{BB962C8B-B14F-4D97-AF65-F5344CB8AC3E}">
        <p14:creationId xmlns:p14="http://schemas.microsoft.com/office/powerpoint/2010/main" val="22677263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A9CD6474-47AA-4D47-AF35-32FA3089BD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5E1FEFA6-7D4F-4746-AE64-D4D52FE76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2">
              <a:lumMod val="75000"/>
              <a:lumOff val="2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8" name="Rectangle 27">
            <a:extLst>
              <a:ext uri="{FF2B5EF4-FFF2-40B4-BE49-F238E27FC236}">
                <a16:creationId xmlns:a16="http://schemas.microsoft.com/office/drawing/2014/main" id="{BF8DA3CF-9D4B-403A-9AD4-BB177DAB6C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800" y="685800"/>
            <a:ext cx="10820400" cy="5486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F31B47E3-07C8-CB48-812C-423F7250AAD2}"/>
              </a:ext>
            </a:extLst>
          </p:cNvPr>
          <p:cNvSpPr>
            <a:spLocks noGrp="1"/>
          </p:cNvSpPr>
          <p:nvPr>
            <p:ph type="title"/>
          </p:nvPr>
        </p:nvSpPr>
        <p:spPr>
          <a:xfrm>
            <a:off x="1371600" y="1020728"/>
            <a:ext cx="9486900" cy="996061"/>
          </a:xfrm>
        </p:spPr>
        <p:txBody>
          <a:bodyPr anchor="b">
            <a:normAutofit/>
          </a:bodyPr>
          <a:lstStyle/>
          <a:p>
            <a:pPr algn="ctr"/>
            <a:r>
              <a:rPr lang="en-US" dirty="0"/>
              <a:t>Data collection and cleaning</a:t>
            </a:r>
          </a:p>
        </p:txBody>
      </p:sp>
      <p:sp>
        <p:nvSpPr>
          <p:cNvPr id="6" name="Content Placeholder 5">
            <a:extLst>
              <a:ext uri="{FF2B5EF4-FFF2-40B4-BE49-F238E27FC236}">
                <a16:creationId xmlns:a16="http://schemas.microsoft.com/office/drawing/2014/main" id="{E57F03EA-CC6A-D44A-BA6C-0124515C6925}"/>
              </a:ext>
            </a:extLst>
          </p:cNvPr>
          <p:cNvSpPr>
            <a:spLocks noGrp="1"/>
          </p:cNvSpPr>
          <p:nvPr>
            <p:ph idx="1"/>
          </p:nvPr>
        </p:nvSpPr>
        <p:spPr>
          <a:xfrm>
            <a:off x="1371600" y="2200940"/>
            <a:ext cx="9486901" cy="3577854"/>
          </a:xfrm>
        </p:spPr>
        <p:txBody>
          <a:bodyPr>
            <a:normAutofit/>
          </a:bodyPr>
          <a:lstStyle/>
          <a:p>
            <a:pPr>
              <a:lnSpc>
                <a:spcPct val="90000"/>
              </a:lnSpc>
              <a:buFontTx/>
              <a:buChar char="-"/>
            </a:pPr>
            <a:r>
              <a:rPr lang="en-US" sz="2000" dirty="0"/>
              <a:t>Number of venues of interest within each community area</a:t>
            </a:r>
          </a:p>
          <a:p>
            <a:pPr lvl="1">
              <a:lnSpc>
                <a:spcPct val="90000"/>
              </a:lnSpc>
              <a:buFontTx/>
              <a:buChar char="-"/>
            </a:pPr>
            <a:r>
              <a:rPr lang="en-US" sz="1600" dirty="0"/>
              <a:t>Determine venue category ids for parks, martial arts schools, music schools</a:t>
            </a:r>
          </a:p>
          <a:p>
            <a:pPr lvl="1">
              <a:lnSpc>
                <a:spcPct val="90000"/>
              </a:lnSpc>
              <a:buFontTx/>
              <a:buChar char="-"/>
            </a:pPr>
            <a:r>
              <a:rPr lang="en-US" sz="1600" dirty="0"/>
              <a:t>Use Foursquare API with the search endpoint.</a:t>
            </a:r>
            <a:endParaRPr lang="en-US" sz="1200" dirty="0"/>
          </a:p>
          <a:p>
            <a:pPr>
              <a:lnSpc>
                <a:spcPct val="90000"/>
              </a:lnSpc>
              <a:buFontTx/>
              <a:buChar char="-"/>
            </a:pPr>
            <a:r>
              <a:rPr lang="en-US" sz="2000" dirty="0"/>
              <a:t>Driving distance to Downtown Chicago (job location)</a:t>
            </a:r>
          </a:p>
          <a:p>
            <a:pPr lvl="1">
              <a:lnSpc>
                <a:spcPct val="90000"/>
              </a:lnSpc>
              <a:buFontTx/>
              <a:buChar char="-"/>
            </a:pPr>
            <a:r>
              <a:rPr lang="en-US" sz="1600" dirty="0"/>
              <a:t>Create a developer account for Microsoft Bing Maps Distance Matrix API</a:t>
            </a:r>
          </a:p>
          <a:p>
            <a:pPr lvl="1">
              <a:lnSpc>
                <a:spcPct val="90000"/>
              </a:lnSpc>
              <a:buFontTx/>
              <a:buChar char="-"/>
            </a:pPr>
            <a:r>
              <a:rPr lang="en-US" sz="1600" dirty="0"/>
              <a:t>Provide latitudes-longitudes of community areas as origins</a:t>
            </a:r>
          </a:p>
          <a:p>
            <a:pPr lvl="1">
              <a:lnSpc>
                <a:spcPct val="90000"/>
              </a:lnSpc>
              <a:buFontTx/>
              <a:buChar char="-"/>
            </a:pPr>
            <a:r>
              <a:rPr lang="en-US" sz="1600" dirty="0"/>
              <a:t>Provide latitude-longitude of Downtown Chicago as the destination</a:t>
            </a:r>
          </a:p>
          <a:p>
            <a:pPr lvl="1">
              <a:lnSpc>
                <a:spcPct val="90000"/>
              </a:lnSpc>
              <a:buFontTx/>
              <a:buChar char="-"/>
            </a:pPr>
            <a:r>
              <a:rPr lang="en-US" sz="1600" dirty="0"/>
              <a:t>Set </a:t>
            </a:r>
            <a:r>
              <a:rPr lang="en-US" sz="1600" dirty="0" err="1"/>
              <a:t>Travelmode</a:t>
            </a:r>
            <a:r>
              <a:rPr lang="en-US" sz="1600" dirty="0"/>
              <a:t> to Driving in the </a:t>
            </a:r>
            <a:r>
              <a:rPr lang="en-US" sz="1600" dirty="0" err="1"/>
              <a:t>url</a:t>
            </a:r>
            <a:endParaRPr lang="en-US" sz="1600" dirty="0"/>
          </a:p>
          <a:p>
            <a:pPr lvl="1">
              <a:lnSpc>
                <a:spcPct val="90000"/>
              </a:lnSpc>
              <a:buFontTx/>
              <a:buChar char="-"/>
            </a:pPr>
            <a:endParaRPr lang="en-US" sz="1600" dirty="0"/>
          </a:p>
        </p:txBody>
      </p:sp>
    </p:spTree>
    <p:extLst>
      <p:ext uri="{BB962C8B-B14F-4D97-AF65-F5344CB8AC3E}">
        <p14:creationId xmlns:p14="http://schemas.microsoft.com/office/powerpoint/2010/main" val="15465657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A0CCDF-77BB-134A-8D8C-950F0D18E7FE}"/>
              </a:ext>
            </a:extLst>
          </p:cNvPr>
          <p:cNvSpPr>
            <a:spLocks noGrp="1"/>
          </p:cNvSpPr>
          <p:nvPr>
            <p:ph type="title"/>
          </p:nvPr>
        </p:nvSpPr>
        <p:spPr/>
        <p:txBody>
          <a:bodyPr/>
          <a:lstStyle/>
          <a:p>
            <a:r>
              <a:rPr lang="en-US"/>
              <a:t>Methodology</a:t>
            </a:r>
            <a:endParaRPr lang="en-US" dirty="0"/>
          </a:p>
        </p:txBody>
      </p:sp>
      <p:graphicFrame>
        <p:nvGraphicFramePr>
          <p:cNvPr id="11" name="Content Placeholder 2">
            <a:extLst>
              <a:ext uri="{FF2B5EF4-FFF2-40B4-BE49-F238E27FC236}">
                <a16:creationId xmlns:a16="http://schemas.microsoft.com/office/drawing/2014/main" id="{785581C7-D89A-4E08-B3BC-B6CDD17D2665}"/>
              </a:ext>
            </a:extLst>
          </p:cNvPr>
          <p:cNvGraphicFramePr>
            <a:graphicFrameLocks noGrp="1"/>
          </p:cNvGraphicFramePr>
          <p:nvPr>
            <p:ph idx="1"/>
          </p:nvPr>
        </p:nvGraphicFramePr>
        <p:xfrm>
          <a:off x="1371599" y="2254103"/>
          <a:ext cx="9486901" cy="391809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682674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chart&#10;&#10;Description automatically generated">
            <a:extLst>
              <a:ext uri="{FF2B5EF4-FFF2-40B4-BE49-F238E27FC236}">
                <a16:creationId xmlns:a16="http://schemas.microsoft.com/office/drawing/2014/main" id="{FD79D9BF-357F-6A42-87DD-16D12F8CE5CA}"/>
              </a:ext>
            </a:extLst>
          </p:cNvPr>
          <p:cNvPicPr>
            <a:picLocks noChangeAspect="1"/>
          </p:cNvPicPr>
          <p:nvPr/>
        </p:nvPicPr>
        <p:blipFill>
          <a:blip r:embed="rId2"/>
          <a:stretch>
            <a:fillRect/>
          </a:stretch>
        </p:blipFill>
        <p:spPr>
          <a:xfrm>
            <a:off x="687345" y="329513"/>
            <a:ext cx="11088645" cy="5736712"/>
          </a:xfrm>
          <a:prstGeom prst="rect">
            <a:avLst/>
          </a:prstGeom>
        </p:spPr>
      </p:pic>
      <p:sp>
        <p:nvSpPr>
          <p:cNvPr id="6" name="TextBox 5">
            <a:extLst>
              <a:ext uri="{FF2B5EF4-FFF2-40B4-BE49-F238E27FC236}">
                <a16:creationId xmlns:a16="http://schemas.microsoft.com/office/drawing/2014/main" id="{CC1F91ED-F924-BE46-8E5A-367A551C1047}"/>
              </a:ext>
            </a:extLst>
          </p:cNvPr>
          <p:cNvSpPr txBox="1"/>
          <p:nvPr/>
        </p:nvSpPr>
        <p:spPr>
          <a:xfrm>
            <a:off x="5634682" y="1680519"/>
            <a:ext cx="5066270" cy="369332"/>
          </a:xfrm>
          <a:prstGeom prst="rect">
            <a:avLst/>
          </a:prstGeom>
          <a:noFill/>
        </p:spPr>
        <p:txBody>
          <a:bodyPr wrap="square" rtlCol="0">
            <a:spAutoFit/>
          </a:bodyPr>
          <a:lstStyle/>
          <a:p>
            <a:r>
              <a:rPr lang="en-US" dirty="0">
                <a:latin typeface="+mj-lt"/>
              </a:rPr>
              <a:t>Northeast Chicago has the highest population density</a:t>
            </a:r>
          </a:p>
        </p:txBody>
      </p:sp>
    </p:spTree>
    <p:extLst>
      <p:ext uri="{BB962C8B-B14F-4D97-AF65-F5344CB8AC3E}">
        <p14:creationId xmlns:p14="http://schemas.microsoft.com/office/powerpoint/2010/main" val="42771704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 name="Picture 11" descr="Map&#10;&#10;Description automatically generated">
            <a:extLst>
              <a:ext uri="{FF2B5EF4-FFF2-40B4-BE49-F238E27FC236}">
                <a16:creationId xmlns:a16="http://schemas.microsoft.com/office/drawing/2014/main" id="{6BD25C1F-5204-6849-AA99-F7B7E77E1C32}"/>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1197575" y="503538"/>
            <a:ext cx="9796849" cy="5850924"/>
          </a:xfrm>
          <a:prstGeom prst="rect">
            <a:avLst/>
          </a:prstGeom>
        </p:spPr>
      </p:pic>
      <p:sp>
        <p:nvSpPr>
          <p:cNvPr id="5" name="TextBox 4">
            <a:extLst>
              <a:ext uri="{FF2B5EF4-FFF2-40B4-BE49-F238E27FC236}">
                <a16:creationId xmlns:a16="http://schemas.microsoft.com/office/drawing/2014/main" id="{E4419D86-4BA8-1D4F-9F23-13D7C6BE1B41}"/>
              </a:ext>
            </a:extLst>
          </p:cNvPr>
          <p:cNvSpPr txBox="1"/>
          <p:nvPr/>
        </p:nvSpPr>
        <p:spPr>
          <a:xfrm>
            <a:off x="5151535" y="956441"/>
            <a:ext cx="5212188" cy="402159"/>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1600" kern="1200" cap="all" spc="300" baseline="0" dirty="0">
                <a:solidFill>
                  <a:schemeClr val="tx2"/>
                </a:solidFill>
                <a:latin typeface="+mj-lt"/>
                <a:ea typeface="+mj-ea"/>
                <a:cs typeface="+mj-cs"/>
              </a:rPr>
              <a:t>total since the beginning of 2019</a:t>
            </a:r>
          </a:p>
        </p:txBody>
      </p:sp>
      <p:sp>
        <p:nvSpPr>
          <p:cNvPr id="6" name="Rectangle 5">
            <a:extLst>
              <a:ext uri="{FF2B5EF4-FFF2-40B4-BE49-F238E27FC236}">
                <a16:creationId xmlns:a16="http://schemas.microsoft.com/office/drawing/2014/main" id="{D4723B85-10A9-CA4F-BBE1-910463CC250E}"/>
              </a:ext>
            </a:extLst>
          </p:cNvPr>
          <p:cNvSpPr/>
          <p:nvPr/>
        </p:nvSpPr>
        <p:spPr>
          <a:xfrm>
            <a:off x="5496483" y="1979281"/>
            <a:ext cx="5118965" cy="3754499"/>
          </a:xfrm>
          <a:prstGeom prst="rect">
            <a:avLst/>
          </a:prstGeom>
        </p:spPr>
        <p:txBody>
          <a:bodyPr vert="horz" lIns="91440" tIns="45720" rIns="91440" bIns="45720" rtlCol="0">
            <a:normAutofit/>
          </a:bodyPr>
          <a:lstStyle/>
          <a:p>
            <a:pPr>
              <a:spcAft>
                <a:spcPts val="600"/>
              </a:spcAft>
              <a:buSzPct val="70000"/>
            </a:pPr>
            <a:r>
              <a:rPr lang="en-US" b="1" dirty="0">
                <a:solidFill>
                  <a:schemeClr val="tx2"/>
                </a:solidFill>
                <a:latin typeface="+mj-lt"/>
              </a:rPr>
              <a:t>CRIME RATES:</a:t>
            </a:r>
          </a:p>
          <a:p>
            <a:pPr marL="285750" indent="-228600">
              <a:spcAft>
                <a:spcPts val="600"/>
              </a:spcAft>
              <a:buSzPct val="70000"/>
              <a:buFont typeface="Arial" panose="020B0604020202020204" pitchFamily="34" charset="0"/>
              <a:buChar char="•"/>
            </a:pPr>
            <a:r>
              <a:rPr lang="en-US" dirty="0">
                <a:solidFill>
                  <a:schemeClr val="tx2"/>
                </a:solidFill>
                <a:latin typeface="+mj-lt"/>
              </a:rPr>
              <a:t>Safest: Northern Chicago and Southwest Chicago</a:t>
            </a:r>
          </a:p>
          <a:p>
            <a:pPr marL="285750" indent="-228600">
              <a:spcAft>
                <a:spcPts val="600"/>
              </a:spcAft>
              <a:buSzPct val="70000"/>
              <a:buFont typeface="Arial" panose="020B0604020202020204" pitchFamily="34" charset="0"/>
              <a:buChar char="•"/>
            </a:pPr>
            <a:r>
              <a:rPr lang="en-US" dirty="0">
                <a:solidFill>
                  <a:schemeClr val="tx2"/>
                </a:solidFill>
                <a:latin typeface="+mj-lt"/>
              </a:rPr>
              <a:t>Community areas with highest crime rates:</a:t>
            </a:r>
          </a:p>
          <a:p>
            <a:pPr marL="742950" lvl="1" indent="-228600">
              <a:spcAft>
                <a:spcPts val="600"/>
              </a:spcAft>
              <a:buSzPct val="70000"/>
              <a:buFont typeface="Arial" panose="020B0604020202020204" pitchFamily="34" charset="0"/>
              <a:buChar char="•"/>
            </a:pPr>
            <a:r>
              <a:rPr lang="en-US" dirty="0">
                <a:solidFill>
                  <a:schemeClr val="tx2"/>
                </a:solidFill>
                <a:latin typeface="+mj-lt"/>
              </a:rPr>
              <a:t>West Garfield Park,  Fuller Park, </a:t>
            </a:r>
          </a:p>
          <a:p>
            <a:pPr marL="742950" lvl="1" indent="-228600">
              <a:spcAft>
                <a:spcPts val="600"/>
              </a:spcAft>
              <a:buSzPct val="70000"/>
              <a:buFont typeface="Arial" panose="020B0604020202020204" pitchFamily="34" charset="0"/>
              <a:buChar char="•"/>
            </a:pPr>
            <a:r>
              <a:rPr lang="en-US" dirty="0">
                <a:solidFill>
                  <a:schemeClr val="tx2"/>
                </a:solidFill>
                <a:latin typeface="+mj-lt"/>
              </a:rPr>
              <a:t>Garfield Park, North Lawndale,</a:t>
            </a:r>
          </a:p>
          <a:p>
            <a:pPr marL="742950" lvl="1" indent="-228600">
              <a:spcAft>
                <a:spcPts val="600"/>
              </a:spcAft>
              <a:buSzPct val="70000"/>
              <a:buFont typeface="Arial" panose="020B0604020202020204" pitchFamily="34" charset="0"/>
              <a:buChar char="•"/>
            </a:pPr>
            <a:r>
              <a:rPr lang="en-US" dirty="0">
                <a:solidFill>
                  <a:schemeClr val="tx2"/>
                </a:solidFill>
                <a:latin typeface="+mj-lt"/>
              </a:rPr>
              <a:t>  Englewood, West Englewood, </a:t>
            </a:r>
          </a:p>
          <a:p>
            <a:pPr marL="742950" lvl="1" indent="-228600">
              <a:spcAft>
                <a:spcPts val="600"/>
              </a:spcAft>
              <a:buSzPct val="70000"/>
              <a:buFont typeface="Arial" panose="020B0604020202020204" pitchFamily="34" charset="0"/>
              <a:buChar char="•"/>
            </a:pPr>
            <a:r>
              <a:rPr lang="en-US" dirty="0">
                <a:solidFill>
                  <a:schemeClr val="tx2"/>
                </a:solidFill>
                <a:latin typeface="+mj-lt"/>
              </a:rPr>
              <a:t>Greater Grand Crossing and Chatham. </a:t>
            </a:r>
          </a:p>
        </p:txBody>
      </p:sp>
    </p:spTree>
    <p:extLst>
      <p:ext uri="{BB962C8B-B14F-4D97-AF65-F5344CB8AC3E}">
        <p14:creationId xmlns:p14="http://schemas.microsoft.com/office/powerpoint/2010/main" val="10936415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Map&#10;&#10;Description automatically generated">
            <a:extLst>
              <a:ext uri="{FF2B5EF4-FFF2-40B4-BE49-F238E27FC236}">
                <a16:creationId xmlns:a16="http://schemas.microsoft.com/office/drawing/2014/main" id="{31A1293C-A52C-1D4B-9E93-EEC4255C86F0}"/>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2014151" y="469558"/>
            <a:ext cx="8785654" cy="5795318"/>
          </a:xfrm>
          <a:prstGeom prst="rect">
            <a:avLst/>
          </a:prstGeom>
        </p:spPr>
      </p:pic>
      <p:sp>
        <p:nvSpPr>
          <p:cNvPr id="3" name="Rectangle 2">
            <a:extLst>
              <a:ext uri="{FF2B5EF4-FFF2-40B4-BE49-F238E27FC236}">
                <a16:creationId xmlns:a16="http://schemas.microsoft.com/office/drawing/2014/main" id="{AE0BDA04-3BDC-0C44-AACB-D78ECFDB5899}"/>
              </a:ext>
            </a:extLst>
          </p:cNvPr>
          <p:cNvSpPr/>
          <p:nvPr/>
        </p:nvSpPr>
        <p:spPr>
          <a:xfrm>
            <a:off x="6872416" y="1234816"/>
            <a:ext cx="3531973" cy="954107"/>
          </a:xfrm>
          <a:prstGeom prst="rect">
            <a:avLst/>
          </a:prstGeom>
        </p:spPr>
        <p:txBody>
          <a:bodyPr wrap="square">
            <a:spAutoFit/>
          </a:bodyPr>
          <a:lstStyle/>
          <a:p>
            <a:r>
              <a:rPr lang="en-US" dirty="0">
                <a:latin typeface="+mj-lt"/>
                <a:ea typeface="Calibri" panose="020F0502020204030204" pitchFamily="34" charset="0"/>
                <a:cs typeface="Times New Roman" panose="02020603050405020304" pitchFamily="18" charset="0"/>
              </a:rPr>
              <a:t>MEDIAN HOUSE PRICES:</a:t>
            </a:r>
          </a:p>
          <a:p>
            <a:pPr marL="285750" indent="-285750">
              <a:buFontTx/>
              <a:buChar char="-"/>
            </a:pPr>
            <a:r>
              <a:rPr lang="en-US" dirty="0">
                <a:latin typeface="+mj-lt"/>
                <a:ea typeface="Calibri" panose="020F0502020204030204" pitchFamily="34" charset="0"/>
                <a:cs typeface="Times New Roman" panose="02020603050405020304" pitchFamily="18" charset="0"/>
              </a:rPr>
              <a:t>Highest in Northeast Chicago</a:t>
            </a:r>
          </a:p>
          <a:p>
            <a:pPr marL="285750" indent="-285750">
              <a:buFontTx/>
              <a:buChar char="-"/>
            </a:pPr>
            <a:r>
              <a:rPr lang="en-US" sz="2000" dirty="0">
                <a:latin typeface="+mj-lt"/>
                <a:ea typeface="Calibri" panose="020F0502020204030204" pitchFamily="34" charset="0"/>
                <a:cs typeface="Times New Roman" panose="02020603050405020304" pitchFamily="18" charset="0"/>
              </a:rPr>
              <a:t>Lowest in West and South </a:t>
            </a:r>
            <a:endParaRPr lang="en-US" sz="2000" dirty="0">
              <a:effectLst/>
              <a:latin typeface="+mj-l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341782447"/>
      </p:ext>
    </p:extLst>
  </p:cSld>
  <p:clrMapOvr>
    <a:masterClrMapping/>
  </p:clrMapOvr>
</p:sld>
</file>

<file path=ppt/theme/theme1.xml><?xml version="1.0" encoding="utf-8"?>
<a:theme xmlns:a="http://schemas.openxmlformats.org/drawingml/2006/main" name="ClassicFrameVTI">
  <a:themeElements>
    <a:clrScheme name="AnalogousFromDarkSeedLeftStep">
      <a:dk1>
        <a:srgbClr val="000000"/>
      </a:dk1>
      <a:lt1>
        <a:srgbClr val="FFFFFF"/>
      </a:lt1>
      <a:dk2>
        <a:srgbClr val="301B27"/>
      </a:dk2>
      <a:lt2>
        <a:srgbClr val="F0F3F3"/>
      </a:lt2>
      <a:accent1>
        <a:srgbClr val="C34D5F"/>
      </a:accent1>
      <a:accent2>
        <a:srgbClr val="B13B7E"/>
      </a:accent2>
      <a:accent3>
        <a:srgbClr val="C34DC2"/>
      </a:accent3>
      <a:accent4>
        <a:srgbClr val="813BB1"/>
      </a:accent4>
      <a:accent5>
        <a:srgbClr val="624DC3"/>
      </a:accent5>
      <a:accent6>
        <a:srgbClr val="3B57B1"/>
      </a:accent6>
      <a:hlink>
        <a:srgbClr val="7C55C6"/>
      </a:hlink>
      <a:folHlink>
        <a:srgbClr val="7F7F7F"/>
      </a:folHlink>
    </a:clrScheme>
    <a:fontScheme name="Goudy and Gill Sans">
      <a:majorFont>
        <a:latin typeface="Goudy Old Style"/>
        <a:ea typeface=""/>
        <a:cs typeface=""/>
      </a:majorFont>
      <a:minorFont>
        <a:latin typeface="Gill Sans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lassicFrameVTI" id="{4FA2A165-EC65-4FB0-B019-8C8876A1D8E3}" vid="{9D78F1F1-8226-42FD-A1A3-975EDF6D60F8}"/>
    </a:ext>
  </a:extLst>
</a:theme>
</file>

<file path=docProps/app.xml><?xml version="1.0" encoding="utf-8"?>
<Properties xmlns="http://schemas.openxmlformats.org/officeDocument/2006/extended-properties" xmlns:vt="http://schemas.openxmlformats.org/officeDocument/2006/docPropsVTypes">
  <TotalTime>4</TotalTime>
  <Words>1521</Words>
  <Application>Microsoft Macintosh PowerPoint</Application>
  <PresentationFormat>Widescreen</PresentationFormat>
  <Paragraphs>181</Paragraphs>
  <Slides>20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vt:i4>
      </vt:variant>
    </vt:vector>
  </HeadingPairs>
  <TitlesOfParts>
    <vt:vector size="26" baseType="lpstr">
      <vt:lpstr>Arial</vt:lpstr>
      <vt:lpstr>Calibri</vt:lpstr>
      <vt:lpstr>Gill Sans MT</vt:lpstr>
      <vt:lpstr>Goudy Old Style</vt:lpstr>
      <vt:lpstr>Symbol</vt:lpstr>
      <vt:lpstr>ClassicFrameVTI</vt:lpstr>
      <vt:lpstr>Identifying the Best Neighborhoods to Move to in Chicago</vt:lpstr>
      <vt:lpstr>tHERE ARE SEVERAL THINGS TO CONSIDER WHEN FINDING A NEIGHBORHOOD TO MOVE TO: </vt:lpstr>
      <vt:lpstr>Data collection and cleaning</vt:lpstr>
      <vt:lpstr>Data collection and cleaning</vt:lpstr>
      <vt:lpstr>Data collection and cleaning</vt:lpstr>
      <vt:lpstr>Methodology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Results </vt:lpstr>
      <vt:lpstr>PowerPoint Presentation</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Identifying the Best Neighborhoods to Move to in Chicago</dc:title>
  <dc:creator>KAHRUMAN ANDEROGLU, SERA</dc:creator>
  <cp:lastModifiedBy>KAHRUMAN ANDEROGLU, SERA</cp:lastModifiedBy>
  <cp:revision>3</cp:revision>
  <cp:lastPrinted>2020-11-30T04:22:03Z</cp:lastPrinted>
  <dcterms:created xsi:type="dcterms:W3CDTF">2020-11-30T04:21:35Z</dcterms:created>
  <dcterms:modified xsi:type="dcterms:W3CDTF">2020-11-30T04:29:16Z</dcterms:modified>
</cp:coreProperties>
</file>